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308" r:id="rId2"/>
    <p:sldId id="284" r:id="rId3"/>
    <p:sldId id="276" r:id="rId4"/>
    <p:sldId id="374" r:id="rId5"/>
    <p:sldId id="286" r:id="rId6"/>
    <p:sldId id="384" r:id="rId7"/>
    <p:sldId id="383" r:id="rId8"/>
    <p:sldId id="375" r:id="rId9"/>
    <p:sldId id="285" r:id="rId10"/>
    <p:sldId id="368" r:id="rId11"/>
    <p:sldId id="369" r:id="rId12"/>
    <p:sldId id="370" r:id="rId13"/>
    <p:sldId id="371" r:id="rId14"/>
    <p:sldId id="339" r:id="rId15"/>
    <p:sldId id="376" r:id="rId16"/>
    <p:sldId id="377" r:id="rId17"/>
    <p:sldId id="378" r:id="rId18"/>
    <p:sldId id="379" r:id="rId19"/>
    <p:sldId id="380" r:id="rId20"/>
    <p:sldId id="340" r:id="rId21"/>
    <p:sldId id="385" r:id="rId22"/>
    <p:sldId id="321" r:id="rId23"/>
    <p:sldId id="320" r:id="rId24"/>
    <p:sldId id="366" r:id="rId25"/>
    <p:sldId id="388" r:id="rId26"/>
    <p:sldId id="389" r:id="rId27"/>
    <p:sldId id="391" r:id="rId28"/>
    <p:sldId id="392" r:id="rId29"/>
    <p:sldId id="393" r:id="rId30"/>
    <p:sldId id="367" r:id="rId31"/>
    <p:sldId id="419" r:id="rId32"/>
    <p:sldId id="394" r:id="rId33"/>
    <p:sldId id="336" r:id="rId34"/>
    <p:sldId id="337" r:id="rId35"/>
    <p:sldId id="382" r:id="rId36"/>
    <p:sldId id="338" r:id="rId37"/>
    <p:sldId id="283" r:id="rId38"/>
    <p:sldId id="280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85402"/>
    <a:srgbClr val="CA6F02"/>
    <a:srgbClr val="D184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85" autoAdjust="0"/>
    <p:restoredTop sz="94680" autoAdjust="0"/>
  </p:normalViewPr>
  <p:slideViewPr>
    <p:cSldViewPr snapToGrid="0">
      <p:cViewPr varScale="1">
        <p:scale>
          <a:sx n="110" d="100"/>
          <a:sy n="110" d="100"/>
        </p:scale>
        <p:origin x="2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E96E1-346F-477A-9CFD-97562368FF53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499FE-432E-4C91-A380-102EEE5AAE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33250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2284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44215" y="1426996"/>
            <a:ext cx="7196667" cy="1110758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单行标题</a:t>
            </a:r>
            <a:r>
              <a:rPr lang="en-US" altLang="zh-CN" dirty="0"/>
              <a:t>-</a:t>
            </a:r>
            <a:r>
              <a:rPr lang="zh-CN" altLang="en-US" dirty="0"/>
              <a:t>单击编辑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444216" y="2639029"/>
            <a:ext cx="7196667" cy="5265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单击编辑副标题</a:t>
            </a:r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531610"/>
            <a:ext cx="1133862" cy="163392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73" name="任意多边形 72"/>
          <p:cNvSpPr/>
          <p:nvPr userDrawn="1"/>
        </p:nvSpPr>
        <p:spPr>
          <a:xfrm>
            <a:off x="0" y="1426996"/>
            <a:ext cx="997527" cy="163392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74" name="任意多边形 73"/>
          <p:cNvSpPr/>
          <p:nvPr userDrawn="1"/>
        </p:nvSpPr>
        <p:spPr>
          <a:xfrm>
            <a:off x="7414943" y="5505963"/>
            <a:ext cx="4777057" cy="1015861"/>
          </a:xfrm>
          <a:custGeom>
            <a:avLst/>
            <a:gdLst>
              <a:gd name="connsiteX0" fmla="*/ 93012 w 4777057"/>
              <a:gd name="connsiteY0" fmla="*/ 0 h 1015861"/>
              <a:gd name="connsiteX1" fmla="*/ 4777057 w 4777057"/>
              <a:gd name="connsiteY1" fmla="*/ 0 h 1015861"/>
              <a:gd name="connsiteX2" fmla="*/ 4777057 w 4777057"/>
              <a:gd name="connsiteY2" fmla="*/ 1015861 h 1015861"/>
              <a:gd name="connsiteX3" fmla="*/ 0 w 4777057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057" h="1015861">
                <a:moveTo>
                  <a:pt x="93012" y="0"/>
                </a:moveTo>
                <a:lnTo>
                  <a:pt x="4777057" y="0"/>
                </a:lnTo>
                <a:lnTo>
                  <a:pt x="4777057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5" name="任意多边形 74"/>
          <p:cNvSpPr/>
          <p:nvPr userDrawn="1"/>
        </p:nvSpPr>
        <p:spPr>
          <a:xfrm>
            <a:off x="7621131" y="5393904"/>
            <a:ext cx="4570869" cy="1015861"/>
          </a:xfrm>
          <a:custGeom>
            <a:avLst/>
            <a:gdLst>
              <a:gd name="connsiteX0" fmla="*/ 93012 w 4570869"/>
              <a:gd name="connsiteY0" fmla="*/ 0 h 1015861"/>
              <a:gd name="connsiteX1" fmla="*/ 4570869 w 4570869"/>
              <a:gd name="connsiteY1" fmla="*/ 0 h 1015861"/>
              <a:gd name="connsiteX2" fmla="*/ 4570869 w 4570869"/>
              <a:gd name="connsiteY2" fmla="*/ 1015861 h 1015861"/>
              <a:gd name="connsiteX3" fmla="*/ 0 w 4570869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869" h="1015861">
                <a:moveTo>
                  <a:pt x="93012" y="0"/>
                </a:moveTo>
                <a:lnTo>
                  <a:pt x="4570869" y="0"/>
                </a:lnTo>
                <a:lnTo>
                  <a:pt x="4570869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8369141" y="5633721"/>
            <a:ext cx="3326956" cy="56164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77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-3175"/>
            <a:ext cx="8574578" cy="6861175"/>
          </a:xfrm>
          <a:custGeom>
            <a:avLst/>
            <a:gdLst>
              <a:gd name="connsiteX0" fmla="*/ 63979 w 8574578"/>
              <a:gd name="connsiteY0" fmla="*/ 0 h 6861175"/>
              <a:gd name="connsiteX1" fmla="*/ 8574578 w 8574578"/>
              <a:gd name="connsiteY1" fmla="*/ 0 h 6861175"/>
              <a:gd name="connsiteX2" fmla="*/ 7852508 w 8574578"/>
              <a:gd name="connsiteY2" fmla="*/ 6861175 h 6861175"/>
              <a:gd name="connsiteX3" fmla="*/ 0 w 8574578"/>
              <a:gd name="connsiteY3" fmla="*/ 6861175 h 6861175"/>
              <a:gd name="connsiteX4" fmla="*/ 0 w 8574578"/>
              <a:gd name="connsiteY4" fmla="*/ 60793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4578" h="6861175">
                <a:moveTo>
                  <a:pt x="63979" y="0"/>
                </a:moveTo>
                <a:lnTo>
                  <a:pt x="8574578" y="0"/>
                </a:lnTo>
                <a:lnTo>
                  <a:pt x="7852508" y="6861175"/>
                </a:lnTo>
                <a:lnTo>
                  <a:pt x="0" y="6861175"/>
                </a:lnTo>
                <a:lnTo>
                  <a:pt x="0" y="60793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-3175"/>
            <a:ext cx="8363989" cy="6861175"/>
          </a:xfrm>
          <a:custGeom>
            <a:avLst/>
            <a:gdLst>
              <a:gd name="connsiteX0" fmla="*/ 0 w 8363989"/>
              <a:gd name="connsiteY0" fmla="*/ 0 h 6861175"/>
              <a:gd name="connsiteX1" fmla="*/ 8363989 w 8363989"/>
              <a:gd name="connsiteY1" fmla="*/ 0 h 6861175"/>
              <a:gd name="connsiteX2" fmla="*/ 7641919 w 8363989"/>
              <a:gd name="connsiteY2" fmla="*/ 6861175 h 6861175"/>
              <a:gd name="connsiteX3" fmla="*/ 0 w 836398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3989" h="6861175">
                <a:moveTo>
                  <a:pt x="0" y="0"/>
                </a:moveTo>
                <a:lnTo>
                  <a:pt x="8363989" y="0"/>
                </a:lnTo>
                <a:lnTo>
                  <a:pt x="7641919" y="6861175"/>
                </a:lnTo>
                <a:lnTo>
                  <a:pt x="0" y="68611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914400" y="2066925"/>
            <a:ext cx="6688667" cy="1325563"/>
          </a:xfrm>
        </p:spPr>
        <p:txBody>
          <a:bodyPr>
            <a:normAutofit/>
          </a:bodyPr>
          <a:lstStyle>
            <a:lvl1pPr>
              <a:defRPr sz="8800" b="1"/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4400" y="3547533"/>
            <a:ext cx="6688667" cy="1422399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9392920" y="6168231"/>
            <a:ext cx="2447720" cy="41321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34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33250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21920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1531610"/>
            <a:ext cx="1133862" cy="163392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1426996"/>
            <a:ext cx="997527" cy="163392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任意多边形 40"/>
          <p:cNvSpPr/>
          <p:nvPr userDrawn="1"/>
        </p:nvSpPr>
        <p:spPr>
          <a:xfrm>
            <a:off x="7414943" y="5505963"/>
            <a:ext cx="4777057" cy="1015861"/>
          </a:xfrm>
          <a:custGeom>
            <a:avLst/>
            <a:gdLst>
              <a:gd name="connsiteX0" fmla="*/ 93012 w 4777057"/>
              <a:gd name="connsiteY0" fmla="*/ 0 h 1015861"/>
              <a:gd name="connsiteX1" fmla="*/ 4777057 w 4777057"/>
              <a:gd name="connsiteY1" fmla="*/ 0 h 1015861"/>
              <a:gd name="connsiteX2" fmla="*/ 4777057 w 4777057"/>
              <a:gd name="connsiteY2" fmla="*/ 1015861 h 1015861"/>
              <a:gd name="connsiteX3" fmla="*/ 0 w 4777057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057" h="1015861">
                <a:moveTo>
                  <a:pt x="93012" y="0"/>
                </a:moveTo>
                <a:lnTo>
                  <a:pt x="4777057" y="0"/>
                </a:lnTo>
                <a:lnTo>
                  <a:pt x="4777057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39" name="任意多边形 38"/>
          <p:cNvSpPr/>
          <p:nvPr userDrawn="1"/>
        </p:nvSpPr>
        <p:spPr>
          <a:xfrm>
            <a:off x="7621131" y="5393904"/>
            <a:ext cx="4570869" cy="1015861"/>
          </a:xfrm>
          <a:custGeom>
            <a:avLst/>
            <a:gdLst>
              <a:gd name="connsiteX0" fmla="*/ 93012 w 4570869"/>
              <a:gd name="connsiteY0" fmla="*/ 0 h 1015861"/>
              <a:gd name="connsiteX1" fmla="*/ 4570869 w 4570869"/>
              <a:gd name="connsiteY1" fmla="*/ 0 h 1015861"/>
              <a:gd name="connsiteX2" fmla="*/ 4570869 w 4570869"/>
              <a:gd name="connsiteY2" fmla="*/ 1015861 h 1015861"/>
              <a:gd name="connsiteX3" fmla="*/ 0 w 4570869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869" h="1015861">
                <a:moveTo>
                  <a:pt x="93012" y="0"/>
                </a:moveTo>
                <a:lnTo>
                  <a:pt x="4570869" y="0"/>
                </a:lnTo>
                <a:lnTo>
                  <a:pt x="4570869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426995"/>
            <a:ext cx="7196667" cy="1738535"/>
          </a:xfrm>
        </p:spPr>
        <p:txBody>
          <a:bodyPr anchor="b"/>
          <a:lstStyle>
            <a:lvl1pPr algn="l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多行标题 </a:t>
            </a:r>
            <a:r>
              <a:rPr lang="en-US" altLang="zh-CN" dirty="0"/>
              <a:t>- 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5530"/>
            <a:ext cx="7196667" cy="9577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8369141" y="5633721"/>
            <a:ext cx="3326956" cy="56164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36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0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65111" t="-46" r="65111" b="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3515360" y="-7017"/>
            <a:ext cx="8546252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3679375" y="-7017"/>
            <a:ext cx="8546252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3"/>
            <a:ext cx="3351345" cy="104037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3112008" cy="1050059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1" y="1376196"/>
            <a:ext cx="2861352" cy="1050059"/>
          </a:xfrm>
        </p:spPr>
        <p:txBody>
          <a:bodyPr anchor="ctr">
            <a:normAutofit/>
          </a:bodyPr>
          <a:lstStyle>
            <a:lvl1pPr algn="r">
              <a:defRPr sz="4400" b="1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 hasCustomPrompt="1"/>
          </p:nvPr>
        </p:nvSpPr>
        <p:spPr>
          <a:xfrm>
            <a:off x="4745168" y="1487414"/>
            <a:ext cx="6605587" cy="4343400"/>
          </a:xfrm>
        </p:spPr>
        <p:txBody>
          <a:bodyPr>
            <a:normAutofit/>
          </a:bodyPr>
          <a:lstStyle>
            <a:lvl1pPr marL="571500" indent="-571500">
              <a:lnSpc>
                <a:spcPct val="120000"/>
              </a:lnSpc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sz="4000"/>
            </a:lvl1pPr>
            <a:lvl2pPr>
              <a:defRPr sz="3200"/>
            </a:lvl2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</p:txBody>
      </p:sp>
    </p:spTree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7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69930" r="699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2191895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2355910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3"/>
            <a:ext cx="1724201" cy="125373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1523014" cy="1265404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3426832" y="1206856"/>
            <a:ext cx="8281907" cy="1152806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CN" altLang="en-US" dirty="0"/>
              <a:t>小节标题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426832" y="2386651"/>
            <a:ext cx="8281907" cy="51377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小节副标题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79303"/>
            <a:ext cx="1339403" cy="1049700"/>
          </a:xfrm>
        </p:spPr>
        <p:txBody>
          <a:bodyPr anchor="ctr">
            <a:no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64459"/>
            <a:ext cx="10744200" cy="665816"/>
          </a:xfr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09599" y="1227667"/>
            <a:ext cx="10741155" cy="4698999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任意多边形 15"/>
          <p:cNvSpPr/>
          <p:nvPr userDrawn="1"/>
        </p:nvSpPr>
        <p:spPr>
          <a:xfrm>
            <a:off x="0" y="316846"/>
            <a:ext cx="366713" cy="613429"/>
          </a:xfrm>
          <a:custGeom>
            <a:avLst/>
            <a:gdLst>
              <a:gd name="connsiteX0" fmla="*/ 0 w 366713"/>
              <a:gd name="connsiteY0" fmla="*/ 0 h 613429"/>
              <a:gd name="connsiteX1" fmla="*/ 366713 w 366713"/>
              <a:gd name="connsiteY1" fmla="*/ 0 h 613429"/>
              <a:gd name="connsiteX2" fmla="*/ 315070 w 366713"/>
              <a:gd name="connsiteY2" fmla="*/ 613429 h 613429"/>
              <a:gd name="connsiteX3" fmla="*/ 0 w 36671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3" h="613429">
                <a:moveTo>
                  <a:pt x="0" y="0"/>
                </a:moveTo>
                <a:lnTo>
                  <a:pt x="366713" y="0"/>
                </a:lnTo>
                <a:lnTo>
                  <a:pt x="31507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 userDrawn="1"/>
        </p:nvSpPr>
        <p:spPr>
          <a:xfrm>
            <a:off x="0" y="264459"/>
            <a:ext cx="271463" cy="613429"/>
          </a:xfrm>
          <a:custGeom>
            <a:avLst/>
            <a:gdLst>
              <a:gd name="connsiteX0" fmla="*/ 0 w 271463"/>
              <a:gd name="connsiteY0" fmla="*/ 0 h 613429"/>
              <a:gd name="connsiteX1" fmla="*/ 271463 w 271463"/>
              <a:gd name="connsiteY1" fmla="*/ 0 h 613429"/>
              <a:gd name="connsiteX2" fmla="*/ 219820 w 271463"/>
              <a:gd name="connsiteY2" fmla="*/ 613429 h 613429"/>
              <a:gd name="connsiteX3" fmla="*/ 0 w 27146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3" h="613429">
                <a:moveTo>
                  <a:pt x="0" y="0"/>
                </a:moveTo>
                <a:lnTo>
                  <a:pt x="271463" y="0"/>
                </a:lnTo>
                <a:lnTo>
                  <a:pt x="21982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09599" y="635001"/>
            <a:ext cx="10741155" cy="5291666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304124" y="221381"/>
            <a:ext cx="10832305" cy="5833980"/>
          </a:xfrm>
        </p:spPr>
        <p:txBody>
          <a:bodyPr anchor="t"/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-22652" y="385562"/>
            <a:ext cx="1984107" cy="732848"/>
          </a:xfrm>
          <a:solidFill>
            <a:schemeClr val="accent1"/>
          </a:solidFill>
          <a:effectLst>
            <a:outerShdw dist="127000" dir="2040000" algn="ctr" rotWithShape="0">
              <a:schemeClr val="accent2"/>
            </a:outerShdw>
          </a:effectLst>
        </p:spPr>
        <p:txBody>
          <a:bodyPr wrap="square" lIns="180000" tIns="180000" rIns="180000" bIns="180000">
            <a:spAutoFit/>
          </a:bodyPr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bg2"/>
                </a:solidFill>
                <a:effectLst/>
              </a:defRPr>
            </a:lvl1pPr>
          </a:lstStyle>
          <a:p>
            <a:pPr lvl="0"/>
            <a:r>
              <a:rPr lang="zh-CN" altLang="en-US" dirty="0"/>
              <a:t>图片说明</a:t>
            </a:r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深色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725422" y="781579"/>
            <a:ext cx="10741155" cy="52916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73932" y="6055360"/>
            <a:ext cx="546947" cy="548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>
                <a:solidFill>
                  <a:schemeClr val="accent3"/>
                </a:solidFill>
                <a:latin typeface="+mn-lt"/>
              </a:defRPr>
            </a:lvl1pPr>
          </a:lstStyle>
          <a:p>
            <a:fld id="{27C45CD9-0508-4D1E-923D-4DFDAA610D19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443990" y="1327785"/>
            <a:ext cx="7573645" cy="120967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Rust</a:t>
            </a:r>
            <a:r>
              <a:rPr lang="zh-CN" altLang="en-US" dirty="0">
                <a:sym typeface="+mn-ea"/>
              </a:rPr>
              <a:t>改写</a:t>
            </a:r>
            <a:r>
              <a:rPr lang="en-US" altLang="zh-CN" dirty="0" err="1">
                <a:sym typeface="+mn-ea"/>
              </a:rPr>
              <a:t>LiteOS-M</a:t>
            </a:r>
            <a:r>
              <a:rPr lang="zh-CN" altLang="en-US" dirty="0" err="1">
                <a:sym typeface="+mn-ea"/>
              </a:rPr>
              <a:t>系统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444215" y="3964398"/>
            <a:ext cx="7196667" cy="212967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报告人 ：舒佳豪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小组成员：</a:t>
            </a:r>
            <a:r>
              <a:rPr lang="zh-CN" altLang="en-US" sz="2000" dirty="0">
                <a:sym typeface="+mn-ea"/>
              </a:rPr>
              <a:t>舒佳豪  区家彬  吴宇翀  姬子琢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1444215" y="2712599"/>
            <a:ext cx="71966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			    —— </a:t>
            </a:r>
            <a:r>
              <a:rPr lang="en-US" sz="3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RushToLight</a:t>
            </a:r>
            <a:r>
              <a:rPr lang="zh-CN" altLang="en-US" sz="3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小组</a:t>
            </a:r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/>
              <a:t>OpenHarmony</a:t>
            </a:r>
            <a:r>
              <a:rPr lang="en-US" altLang="zh-CN" sz="2400" dirty="0"/>
              <a:t> </a:t>
            </a:r>
            <a:r>
              <a:rPr lang="en-US" altLang="zh-CN" sz="2400" dirty="0" err="1"/>
              <a:t>LiteOS</a:t>
            </a:r>
            <a:r>
              <a:rPr lang="en-US" altLang="zh-CN" sz="2400" dirty="0"/>
              <a:t>-M</a:t>
            </a:r>
            <a:r>
              <a:rPr lang="zh-CN" altLang="en-US" sz="2400" dirty="0"/>
              <a:t>内核是面向</a:t>
            </a:r>
            <a:r>
              <a:rPr lang="en-US" altLang="zh-CN" sz="2400" dirty="0"/>
              <a:t>IoT</a:t>
            </a:r>
            <a:r>
              <a:rPr lang="zh-CN" altLang="en-US" sz="2400" dirty="0"/>
              <a:t>领域的</a:t>
            </a:r>
            <a:r>
              <a:rPr lang="zh-CN" altLang="en-US" sz="2400" b="1" dirty="0"/>
              <a:t>轻量级物联网操作系统内核</a:t>
            </a:r>
            <a:r>
              <a:rPr lang="zh-CN" altLang="en-US" sz="2400" dirty="0"/>
              <a:t>，具有</a:t>
            </a:r>
            <a:r>
              <a:rPr lang="zh-CN" altLang="en-US" sz="2400" b="1" dirty="0"/>
              <a:t>小体积、低功耗、高性能</a:t>
            </a:r>
            <a:r>
              <a:rPr lang="zh-CN" altLang="en-US" sz="2400" dirty="0"/>
              <a:t>的特点，其代码结构简单，主要包括内核最小功能集、内核抽象层、可选组件以及工程目录等。</a:t>
            </a:r>
          </a:p>
          <a:p>
            <a:endParaRPr lang="en-US" altLang="zh-CN" sz="2400" dirty="0"/>
          </a:p>
          <a:p>
            <a:r>
              <a:rPr lang="en-US" altLang="zh-CN" sz="2400" dirty="0" err="1"/>
              <a:t>LiteOS</a:t>
            </a:r>
            <a:r>
              <a:rPr lang="en-US" altLang="zh-CN" sz="2400" dirty="0"/>
              <a:t>-M</a:t>
            </a:r>
            <a:r>
              <a:rPr lang="zh-CN" altLang="en-US" sz="2400" dirty="0"/>
              <a:t>适用于轻量级的芯片架构，面向的</a:t>
            </a:r>
            <a:r>
              <a:rPr lang="en-US" altLang="zh-CN" sz="2400" dirty="0"/>
              <a:t>MCU </a:t>
            </a:r>
            <a:r>
              <a:rPr lang="zh-CN" altLang="en-US" sz="2400" dirty="0"/>
              <a:t>一般是百</a:t>
            </a:r>
            <a:r>
              <a:rPr lang="en-US" altLang="zh-CN" sz="2400" dirty="0"/>
              <a:t>K</a:t>
            </a:r>
            <a:r>
              <a:rPr lang="zh-CN" altLang="en-US" sz="2400" dirty="0"/>
              <a:t>级内存，例如</a:t>
            </a:r>
            <a:r>
              <a:rPr lang="en-US" altLang="zh-CN" sz="2400" dirty="0"/>
              <a:t>cortex-m</a:t>
            </a:r>
            <a:r>
              <a:rPr lang="zh-CN" altLang="en-US" sz="2400" dirty="0"/>
              <a:t>、</a:t>
            </a:r>
            <a:r>
              <a:rPr lang="en-US" altLang="zh-CN" sz="2400" dirty="0"/>
              <a:t>riscv32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4486910"/>
            <a:ext cx="10601325" cy="100076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00175"/>
            <a:ext cx="3656330" cy="4001135"/>
          </a:xfrm>
        </p:spPr>
        <p:txBody>
          <a:bodyPr>
            <a:normAutofit fontScale="95000"/>
          </a:bodyPr>
          <a:lstStyle/>
          <a:p>
            <a:r>
              <a:rPr lang="en-US" altLang="zh-CN" sz="2100" dirty="0" err="1"/>
              <a:t>OpenHarmony</a:t>
            </a:r>
            <a:r>
              <a:rPr lang="en-US" altLang="zh-CN" sz="2100" dirty="0"/>
              <a:t> </a:t>
            </a:r>
            <a:r>
              <a:rPr lang="en-US" altLang="zh-CN" sz="2100" dirty="0" err="1"/>
              <a:t>LiteOS</a:t>
            </a:r>
            <a:r>
              <a:rPr lang="en-US" altLang="zh-CN" sz="2100" dirty="0"/>
              <a:t>-M</a:t>
            </a:r>
            <a:r>
              <a:rPr lang="zh-CN" altLang="en-US" sz="2100" dirty="0"/>
              <a:t>核内核架构图</a:t>
            </a:r>
            <a:endParaRPr lang="en-US" altLang="zh-CN" sz="2100" dirty="0"/>
          </a:p>
          <a:p>
            <a:endParaRPr lang="zh-CN" altLang="en-US" sz="2100" dirty="0"/>
          </a:p>
          <a:p>
            <a:r>
              <a:rPr lang="zh-CN" altLang="en-US" sz="2100" dirty="0">
                <a:sym typeface="+mn-ea"/>
              </a:rPr>
              <a:t>分为硬件相关层以及硬件无关层，硬件相关层提供统一的</a:t>
            </a:r>
            <a:r>
              <a:rPr lang="en-US" altLang="zh-CN" sz="2100" dirty="0">
                <a:sym typeface="+mn-ea"/>
              </a:rPr>
              <a:t>HA</a:t>
            </a:r>
            <a:r>
              <a:rPr lang="zh-CN" altLang="en-US" sz="2100" dirty="0">
                <a:sym typeface="+mn-ea"/>
              </a:rPr>
              <a:t>（</a:t>
            </a:r>
            <a:r>
              <a:rPr lang="en-US" altLang="zh-CN" sz="2100" dirty="0" err="1">
                <a:sym typeface="+mn-ea"/>
              </a:rPr>
              <a:t>HardwareAbstraction</a:t>
            </a:r>
            <a:r>
              <a:rPr lang="en-US" altLang="zh-CN" sz="2100" dirty="0">
                <a:sym typeface="+mn-ea"/>
              </a:rPr>
              <a:t> Layer)</a:t>
            </a:r>
            <a:r>
              <a:rPr lang="zh-CN" altLang="en-US" sz="2100" dirty="0">
                <a:sym typeface="+mn-ea"/>
              </a:rPr>
              <a:t>接口，提升硬件易适配性，不同编译工具链和芯片架构的组合分类，满足</a:t>
            </a:r>
            <a:r>
              <a:rPr lang="en-US" altLang="zh-CN" sz="2100" dirty="0" err="1">
                <a:sym typeface="+mn-ea"/>
              </a:rPr>
              <a:t>AIoT</a:t>
            </a:r>
            <a:r>
              <a:rPr lang="zh-CN" altLang="en-US" sz="2100" dirty="0">
                <a:sym typeface="+mn-ea"/>
              </a:rPr>
              <a:t>类型丰富的硬件和编译工具链的拓展。</a:t>
            </a:r>
            <a:endParaRPr lang="en-US" altLang="zh-CN" sz="21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326" y="930275"/>
            <a:ext cx="7036606" cy="47520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动态内存划分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82233"/>
            <a:ext cx="4410636" cy="4844433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我们改写的文件为</a:t>
            </a:r>
            <a:r>
              <a:rPr lang="en-US" altLang="zh-CN" sz="1600" dirty="0"/>
              <a:t>kernel</a:t>
            </a:r>
            <a:r>
              <a:rPr lang="zh-CN" altLang="en-US" sz="1600" dirty="0"/>
              <a:t>中的</a:t>
            </a:r>
            <a:r>
              <a:rPr lang="en-US" altLang="zh-CN" sz="1600" dirty="0" err="1"/>
              <a:t>los_memory.c</a:t>
            </a:r>
            <a:r>
              <a:rPr lang="zh-CN" altLang="en-US" sz="1600" dirty="0"/>
              <a:t>，即动态内存管理模块，负责提供动态内存资源的初始化、分配与回收。</a:t>
            </a:r>
            <a:endParaRPr lang="en-US" altLang="zh-CN" sz="1600" dirty="0"/>
          </a:p>
          <a:p>
            <a:endParaRPr lang="en-US" altLang="zh-CN" sz="1600" dirty="0"/>
          </a:p>
          <a:p>
            <a:pPr algn="l">
              <a:buFont typeface="+mj-lt"/>
              <a:buAutoNum type="arabicPeriod"/>
            </a:pPr>
            <a:r>
              <a:rPr lang="en-US" altLang="zh-CN" sz="1600" dirty="0" err="1"/>
              <a:t>LiteOS</a:t>
            </a:r>
            <a:r>
              <a:rPr lang="en-US" altLang="zh-CN" sz="1600" dirty="0"/>
              <a:t>-M</a:t>
            </a:r>
            <a:r>
              <a:rPr lang="zh-CN" altLang="en-US" sz="1600" dirty="0"/>
              <a:t>动态内存在</a:t>
            </a:r>
            <a:r>
              <a:rPr lang="en-US" altLang="zh-CN" sz="1600" dirty="0"/>
              <a:t>TLSF</a:t>
            </a:r>
            <a:r>
              <a:rPr lang="zh-CN" altLang="en-US" sz="1600" dirty="0"/>
              <a:t>（内存两级分割策略算法）的基础上，对区间的划分进行了优化，获得更优的性能，降低了碎片率。对于大小在 </a:t>
            </a:r>
            <a:r>
              <a:rPr lang="en-US" altLang="zh-CN" sz="1600" dirty="0"/>
              <a:t>[4, 127] </a:t>
            </a:r>
            <a:r>
              <a:rPr lang="zh-CN" altLang="en-US" sz="1600" dirty="0"/>
              <a:t>字节之间的内存块</a:t>
            </a:r>
            <a:r>
              <a:rPr lang="en-US" altLang="zh-CN" sz="1600" dirty="0"/>
              <a:t>,</a:t>
            </a:r>
            <a:r>
              <a:rPr lang="zh-CN" altLang="en-US" sz="1600" dirty="0"/>
              <a:t>将其均匀地划分为 </a:t>
            </a:r>
            <a:r>
              <a:rPr lang="en-US" altLang="zh-CN" sz="1600" dirty="0"/>
              <a:t>31 </a:t>
            </a:r>
            <a:r>
              <a:rPr lang="zh-CN" altLang="en-US" sz="1600" dirty="0"/>
              <a:t>个小区间</a:t>
            </a:r>
            <a:r>
              <a:rPr lang="en-US" altLang="zh-CN" sz="1600" dirty="0"/>
              <a:t>,</a:t>
            </a:r>
            <a:r>
              <a:rPr lang="zh-CN" altLang="en-US" sz="1600" dirty="0"/>
              <a:t>每个小区间的大小为 </a:t>
            </a:r>
            <a:r>
              <a:rPr lang="en-US" altLang="zh-CN" sz="1600" dirty="0"/>
              <a:t>4 </a:t>
            </a:r>
            <a:r>
              <a:rPr lang="zh-CN" altLang="en-US" sz="1600" dirty="0"/>
              <a:t>字节。例如</a:t>
            </a:r>
            <a:r>
              <a:rPr lang="en-US" altLang="zh-CN" sz="1600" dirty="0"/>
              <a:t>,[4, 7] </a:t>
            </a:r>
            <a:r>
              <a:rPr lang="zh-CN" altLang="en-US" sz="1600" dirty="0"/>
              <a:t>字节的内存块属于第一个区间</a:t>
            </a:r>
            <a:r>
              <a:rPr lang="en-US" altLang="zh-CN" sz="1600" dirty="0"/>
              <a:t>,[8, 11] </a:t>
            </a:r>
            <a:r>
              <a:rPr lang="zh-CN" altLang="en-US" sz="1600" dirty="0"/>
              <a:t>字节的内存块属于第二个区间</a:t>
            </a:r>
            <a:r>
              <a:rPr lang="en-US" altLang="zh-CN" sz="1600" dirty="0"/>
              <a:t>,</a:t>
            </a:r>
            <a:r>
              <a:rPr lang="zh-CN" altLang="en-US" sz="1600" dirty="0"/>
              <a:t>以此类推。每个小区间对应一个空闲内存链表。</a:t>
            </a:r>
          </a:p>
          <a:p>
            <a:pPr algn="l">
              <a:buFont typeface="+mj-lt"/>
              <a:buAutoNum type="arabicPeriod"/>
            </a:pPr>
            <a:r>
              <a:rPr lang="zh-CN" altLang="en-US" sz="1600" dirty="0"/>
              <a:t>对于大小大于 </a:t>
            </a:r>
            <a:r>
              <a:rPr lang="en-US" altLang="zh-CN" sz="1600" dirty="0"/>
              <a:t>127 </a:t>
            </a:r>
            <a:r>
              <a:rPr lang="zh-CN" altLang="en-US" sz="1600" dirty="0"/>
              <a:t>字节的内存块</a:t>
            </a:r>
            <a:r>
              <a:rPr lang="en-US" altLang="zh-CN" sz="1600" dirty="0"/>
              <a:t>,</a:t>
            </a:r>
            <a:r>
              <a:rPr lang="zh-CN" altLang="en-US" sz="1600" dirty="0"/>
              <a:t>按照 </a:t>
            </a:r>
            <a:r>
              <a:rPr lang="en-US" altLang="zh-CN" sz="1600" dirty="0"/>
              <a:t>2 </a:t>
            </a:r>
            <a:r>
              <a:rPr lang="zh-CN" altLang="en-US" sz="1600" dirty="0"/>
              <a:t>的幂次方进行划分。例如</a:t>
            </a:r>
            <a:r>
              <a:rPr lang="en-US" altLang="zh-CN" sz="1600" dirty="0"/>
              <a:t>,[128, 255] </a:t>
            </a:r>
            <a:r>
              <a:rPr lang="zh-CN" altLang="en-US" sz="1600" dirty="0"/>
              <a:t>字节的内存块属于一个区间</a:t>
            </a:r>
            <a:r>
              <a:rPr lang="en-US" altLang="zh-CN" sz="1600" dirty="0"/>
              <a:t>,[256, 511] </a:t>
            </a:r>
            <a:r>
              <a:rPr lang="zh-CN" altLang="en-US" sz="1600" dirty="0"/>
              <a:t>字节的内存块属于另一个区间</a:t>
            </a:r>
            <a:r>
              <a:rPr lang="en-US" altLang="zh-CN" sz="1600" dirty="0"/>
              <a:t>,</a:t>
            </a:r>
            <a:r>
              <a:rPr lang="zh-CN" altLang="en-US" sz="1600" dirty="0"/>
              <a:t>以此类推。总共划分为 </a:t>
            </a:r>
            <a:r>
              <a:rPr lang="en-US" altLang="zh-CN" sz="1600" dirty="0"/>
              <a:t>24 </a:t>
            </a:r>
            <a:r>
              <a:rPr lang="zh-CN" altLang="en-US" sz="1600" dirty="0"/>
              <a:t>个这样的区间。每个区间再进一步划分为 </a:t>
            </a:r>
            <a:r>
              <a:rPr lang="en-US" altLang="zh-CN" sz="1600" dirty="0"/>
              <a:t>8 </a:t>
            </a:r>
            <a:r>
              <a:rPr lang="zh-CN" altLang="en-US" sz="1600" dirty="0"/>
              <a:t>个子区间</a:t>
            </a:r>
            <a:r>
              <a:rPr lang="en-US" altLang="zh-CN" sz="1600" dirty="0"/>
              <a:t>,</a:t>
            </a:r>
            <a:r>
              <a:rPr lang="zh-CN" altLang="en-US" sz="1600" dirty="0"/>
              <a:t>每个子区间对应一个空闲内存链表。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861" y="1281097"/>
            <a:ext cx="6296071" cy="42958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29288E-BE69-87D3-027A-36AC766D1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12" y="1207981"/>
            <a:ext cx="92075" cy="471868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动态内存管理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7742" y="1172097"/>
            <a:ext cx="4585119" cy="4698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dirty="0"/>
              <a:t>内存池被分为两大部分:池头部分和节点部分。池头部分包含了一些重要的信息和数据结构</a:t>
            </a:r>
            <a:r>
              <a:rPr lang="en-US" altLang="zh-CN" sz="1600" dirty="0"/>
              <a:t>,</a:t>
            </a:r>
            <a:r>
              <a:rPr lang="zh-CN" altLang="en-US" sz="1600" dirty="0"/>
              <a:t>用于管理整个内存池；</a:t>
            </a:r>
          </a:p>
          <a:p>
            <a:pPr marL="0" indent="0" algn="l">
              <a:buNone/>
            </a:pPr>
            <a:r>
              <a:rPr lang="zh-CN" altLang="en-US" sz="1600" dirty="0"/>
              <a:t>池的节点部分则是实际的内存块</a:t>
            </a:r>
            <a:r>
              <a:rPr lang="en-US" altLang="zh-CN" sz="1600" dirty="0"/>
              <a:t>,</a:t>
            </a:r>
            <a:r>
              <a:rPr lang="zh-CN" altLang="en-US" sz="1600" dirty="0"/>
              <a:t>它们有三种类型</a:t>
            </a:r>
            <a:r>
              <a:rPr lang="en-US" altLang="zh-CN" sz="1600" dirty="0"/>
              <a:t>:</a:t>
            </a:r>
          </a:p>
          <a:p>
            <a:pPr algn="l">
              <a:buFont typeface="+mj-lt"/>
              <a:buAutoNum type="arabicPeriod"/>
            </a:pPr>
            <a:r>
              <a:rPr lang="zh-CN" altLang="en-US" sz="1600" dirty="0"/>
              <a:t>未使用的空闲内存节点</a:t>
            </a:r>
            <a:r>
              <a:rPr lang="en-US" altLang="zh-CN" sz="1600" dirty="0"/>
              <a:t>:</a:t>
            </a:r>
            <a:r>
              <a:rPr lang="zh-CN" altLang="en-US" sz="1600" dirty="0"/>
              <a:t>这些节点当前没有被使用</a:t>
            </a:r>
            <a:r>
              <a:rPr lang="en-US" altLang="zh-CN" sz="1600" dirty="0"/>
              <a:t>,</a:t>
            </a:r>
            <a:r>
              <a:rPr lang="zh-CN" altLang="en-US" sz="1600" dirty="0"/>
              <a:t>是可以被分配给用户的。</a:t>
            </a:r>
          </a:p>
          <a:p>
            <a:pPr algn="l">
              <a:buFont typeface="+mj-lt"/>
              <a:buAutoNum type="arabicPeriod"/>
            </a:pPr>
            <a:r>
              <a:rPr lang="zh-CN" altLang="en-US" sz="1600" dirty="0"/>
              <a:t>已使用的内存节点</a:t>
            </a:r>
            <a:r>
              <a:rPr lang="en-US" altLang="zh-CN" sz="1600" dirty="0"/>
              <a:t>:</a:t>
            </a:r>
            <a:r>
              <a:rPr lang="zh-CN" altLang="en-US" sz="1600" dirty="0"/>
              <a:t>这些节点已经被分配给用户</a:t>
            </a:r>
            <a:r>
              <a:rPr lang="en-US" altLang="zh-CN" sz="1600" dirty="0"/>
              <a:t>,</a:t>
            </a:r>
            <a:r>
              <a:rPr lang="zh-CN" altLang="en-US" sz="1600" dirty="0"/>
              <a:t>正在被使用。</a:t>
            </a:r>
          </a:p>
          <a:p>
            <a:pPr algn="l"/>
            <a:r>
              <a:rPr lang="zh-CN" altLang="en-US" sz="1600" dirty="0"/>
              <a:t>尾节点</a:t>
            </a:r>
            <a:r>
              <a:rPr lang="en-US" altLang="zh-CN" sz="1600" dirty="0"/>
              <a:t>:</a:t>
            </a:r>
            <a:r>
              <a:rPr lang="zh-CN" altLang="en-US" sz="1600" dirty="0"/>
              <a:t>这是内存池的最后一个节点</a:t>
            </a:r>
            <a:r>
              <a:rPr lang="en-US" altLang="zh-CN" sz="1600" dirty="0"/>
              <a:t>,</a:t>
            </a:r>
            <a:r>
              <a:rPr lang="zh-CN" altLang="en-US" sz="1600" dirty="0"/>
              <a:t>用于标记内存池的结束。</a:t>
            </a:r>
            <a:endParaRPr lang="en-US" altLang="zh-CN" sz="1600" dirty="0"/>
          </a:p>
          <a:p>
            <a:pPr marL="0" indent="0" algn="l">
              <a:buNone/>
            </a:pPr>
            <a:r>
              <a:rPr lang="zh-CN" altLang="en-US" sz="1600" dirty="0"/>
              <a:t>每个内存节点都包含一些元数据</a:t>
            </a:r>
            <a:r>
              <a:rPr lang="en-US" altLang="zh-CN" sz="1600" dirty="0"/>
              <a:t>,</a:t>
            </a:r>
            <a:r>
              <a:rPr lang="zh-CN" altLang="en-US" sz="1600" dirty="0"/>
              <a:t>用于内存管理</a:t>
            </a:r>
            <a:r>
              <a:rPr lang="en-US" altLang="zh-CN" sz="1600" dirty="0"/>
              <a:t>:</a:t>
            </a:r>
          </a:p>
          <a:p>
            <a:pPr marL="0" indent="0" algn="l">
              <a:buNone/>
            </a:pPr>
            <a:r>
              <a:rPr lang="zh-CN" altLang="en-US" sz="1600" dirty="0"/>
              <a:t>前序指针</a:t>
            </a:r>
            <a:r>
              <a:rPr lang="en-US" altLang="zh-CN" sz="1600" dirty="0"/>
              <a:t>:</a:t>
            </a:r>
            <a:r>
              <a:rPr lang="zh-CN" altLang="en-US" sz="1600" dirty="0"/>
              <a:t>指向内存池中的前一个节点</a:t>
            </a:r>
            <a:r>
              <a:rPr lang="en-US" altLang="zh-CN" sz="1600" dirty="0"/>
              <a:t>,</a:t>
            </a:r>
            <a:r>
              <a:rPr lang="zh-CN" altLang="en-US" sz="1600" dirty="0"/>
              <a:t>用于在内存池中遍历节点。</a:t>
            </a:r>
          </a:p>
          <a:p>
            <a:pPr marL="0" indent="0" algn="l">
              <a:buNone/>
            </a:pPr>
            <a:r>
              <a:rPr lang="zh-CN" altLang="en-US" sz="1600" dirty="0"/>
              <a:t>大小和使用标记</a:t>
            </a:r>
            <a:r>
              <a:rPr lang="en-US" altLang="zh-CN" sz="1600" dirty="0"/>
              <a:t>:</a:t>
            </a:r>
            <a:r>
              <a:rPr lang="zh-CN" altLang="en-US" sz="1600" dirty="0"/>
              <a:t>记录了该节点的大小</a:t>
            </a:r>
            <a:r>
              <a:rPr lang="en-US" altLang="zh-CN" sz="1600" dirty="0"/>
              <a:t>,</a:t>
            </a:r>
            <a:r>
              <a:rPr lang="zh-CN" altLang="en-US" sz="1600" dirty="0"/>
              <a:t>以及它是否正在被使用。</a:t>
            </a:r>
          </a:p>
          <a:p>
            <a:pPr algn="l">
              <a:buFont typeface="+mj-lt"/>
              <a:buAutoNum type="arabicPeriod"/>
            </a:pPr>
            <a:endParaRPr lang="zh-CN" altLang="en-US" sz="1600" dirty="0"/>
          </a:p>
          <a:p>
            <a:pPr marL="0" indent="0">
              <a:buNone/>
            </a:pP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174" y="2670857"/>
            <a:ext cx="5088133" cy="2113072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D35A5AF5-E545-8887-7060-C42EDC0A2D1A}"/>
              </a:ext>
            </a:extLst>
          </p:cNvPr>
          <p:cNvSpPr/>
          <p:nvPr/>
        </p:nvSpPr>
        <p:spPr>
          <a:xfrm>
            <a:off x="119396" y="1082675"/>
            <a:ext cx="5464810" cy="4972685"/>
          </a:xfrm>
          <a:prstGeom prst="roundRect">
            <a:avLst>
              <a:gd name="adj" fmla="val 14455"/>
            </a:avLst>
          </a:prstGeom>
          <a:noFill/>
          <a:ln w="50800">
            <a:gradFill>
              <a:gsLst>
                <a:gs pos="0">
                  <a:schemeClr val="accent1"/>
                </a:gs>
                <a:gs pos="45000">
                  <a:schemeClr val="accent1"/>
                </a:gs>
                <a:gs pos="79000">
                  <a:schemeClr val="bg2"/>
                </a:gs>
                <a:gs pos="100000">
                  <a:schemeClr val="bg2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Rust</a:t>
            </a:r>
            <a:r>
              <a:rPr lang="zh-CN" altLang="en-US" dirty="0"/>
              <a:t>改写展示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21506" y="3974353"/>
            <a:ext cx="1261035" cy="523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607" y="2923251"/>
            <a:ext cx="7099935" cy="363791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与</a:t>
            </a:r>
            <a:r>
              <a:rPr lang="en-US" altLang="zh-CN" dirty="0"/>
              <a:t>rust</a:t>
            </a:r>
            <a:r>
              <a:rPr lang="zh-CN" altLang="en-US" dirty="0"/>
              <a:t>的数据类型对应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09600" y="1828800"/>
            <a:ext cx="4811322" cy="2957332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C</a:t>
            </a:r>
            <a:r>
              <a:rPr lang="zh-CN" altLang="en-US" sz="2000" dirty="0"/>
              <a:t>中许多类型与</a:t>
            </a:r>
            <a:r>
              <a:rPr lang="en-US" altLang="zh-CN" sz="2000" dirty="0"/>
              <a:t>Rust </a:t>
            </a:r>
            <a:r>
              <a:rPr lang="zh-CN" altLang="en-US" sz="2000" dirty="0"/>
              <a:t>相对应，在</a:t>
            </a:r>
            <a:r>
              <a:rPr lang="en-US" altLang="zh-CN" sz="2000" dirty="0" err="1"/>
              <a:t>liteOS</a:t>
            </a:r>
            <a:r>
              <a:rPr lang="en-US" altLang="zh-CN" sz="2000" dirty="0"/>
              <a:t> </a:t>
            </a:r>
            <a:r>
              <a:rPr lang="zh-CN" altLang="en-US" sz="2000" dirty="0"/>
              <a:t>中相应的数据类型 可以直接转换。 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依照左侧的对照表，我们可以快速完成</a:t>
            </a:r>
            <a:r>
              <a:rPr lang="en-US" altLang="zh-CN" sz="2000" dirty="0"/>
              <a:t>c</a:t>
            </a:r>
            <a:r>
              <a:rPr lang="zh-CN" altLang="en-US" sz="2000" dirty="0"/>
              <a:t>到</a:t>
            </a:r>
            <a:r>
              <a:rPr lang="en-US" altLang="zh-CN" sz="2000" dirty="0"/>
              <a:t>rust</a:t>
            </a:r>
            <a:r>
              <a:rPr lang="zh-CN" altLang="en-US" sz="2000" dirty="0"/>
              <a:t>的数据转换，同时保持了代码可读性。</a:t>
            </a: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440" y="1183466"/>
            <a:ext cx="4811321" cy="424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8E221D-3B48-222F-D6DB-0132E5FAA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12" y="1207981"/>
            <a:ext cx="78967" cy="404692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条件宏编译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9" y="1227668"/>
            <a:ext cx="10741155" cy="328067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Rust</a:t>
            </a:r>
            <a:r>
              <a:rPr lang="zh-CN" altLang="en-US" sz="2400" dirty="0"/>
              <a:t>通过</a:t>
            </a:r>
            <a:r>
              <a:rPr lang="en-US" altLang="zh-CN" sz="2400" dirty="0" err="1"/>
              <a:t>cfg</a:t>
            </a:r>
            <a:r>
              <a:rPr lang="zh-CN" altLang="en-US" sz="2400" dirty="0"/>
              <a:t>属性，对条件编译提供了支持。</a:t>
            </a:r>
            <a:r>
              <a:rPr lang="en-US" altLang="zh-CN" sz="2400" dirty="0" err="1"/>
              <a:t>cfg</a:t>
            </a:r>
            <a:r>
              <a:rPr lang="zh-CN" altLang="en-US" sz="2400" dirty="0"/>
              <a:t>宏存在两种使用方式：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1.</a:t>
            </a:r>
            <a:r>
              <a:rPr lang="zh-CN" altLang="en-US" sz="2400" dirty="0"/>
              <a:t>在代码块外使用 可以在整个模块或</a:t>
            </a:r>
            <a:r>
              <a:rPr lang="en-US" altLang="zh-CN" sz="2400" dirty="0"/>
              <a:t>crate</a:t>
            </a:r>
            <a:r>
              <a:rPr lang="zh-CN" altLang="en-US" sz="2400" dirty="0"/>
              <a:t>级别上使用</a:t>
            </a:r>
            <a:r>
              <a:rPr lang="en-US" altLang="zh-CN" sz="2400" dirty="0"/>
              <a:t>#[cfg(...)]</a:t>
            </a:r>
            <a:r>
              <a:rPr lang="zh-CN" altLang="en-US" sz="2400" dirty="0"/>
              <a:t>注解来决定整个模块或</a:t>
            </a:r>
            <a:r>
              <a:rPr lang="en-US" altLang="zh-CN" sz="2400" dirty="0"/>
              <a:t>crate</a:t>
            </a:r>
            <a:r>
              <a:rPr lang="zh-CN" altLang="en-US" sz="2400" dirty="0"/>
              <a:t>是 否包含在编译中；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2.</a:t>
            </a:r>
            <a:r>
              <a:rPr lang="zh-CN" altLang="en-US" sz="2400" dirty="0"/>
              <a:t>在代码块内使用 通过使用</a:t>
            </a:r>
            <a:r>
              <a:rPr lang="en-US" altLang="zh-CN" sz="2400" dirty="0" err="1"/>
              <a:t>cfg</a:t>
            </a:r>
            <a:r>
              <a:rPr lang="en-US" altLang="zh-CN" sz="2400" dirty="0"/>
              <a:t>!</a:t>
            </a:r>
            <a:r>
              <a:rPr lang="zh-CN" altLang="en-US" sz="2400" dirty="0"/>
              <a:t>宏来根据条件选择性的编译代码；</a:t>
            </a:r>
            <a:r>
              <a:rPr lang="en-US" altLang="zh-CN" sz="2400" dirty="0" err="1"/>
              <a:t>cfg</a:t>
            </a:r>
            <a:r>
              <a:rPr lang="en-US" altLang="zh-CN" sz="2400" dirty="0"/>
              <a:t>!</a:t>
            </a:r>
            <a:r>
              <a:rPr lang="zh-CN" altLang="en-US" sz="2400" dirty="0"/>
              <a:t>会返回一个布尔值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D85D25-7C9D-FF8F-CEB4-8C4169988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161" y="3663388"/>
            <a:ext cx="5216126" cy="186532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初始化内存池函数</a:t>
            </a:r>
            <a:r>
              <a:rPr lang="en-US" altLang="zh-CN" dirty="0" err="1"/>
              <a:t>OsMemPoolInit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3069" y="1689904"/>
            <a:ext cx="30380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</a:t>
            </a:r>
            <a:r>
              <a:rPr lang="en-US" altLang="zh-CN" dirty="0" err="1"/>
              <a:t>OsMemPoolInit</a:t>
            </a:r>
            <a:r>
              <a:rPr lang="en-US" altLang="zh-CN" dirty="0"/>
              <a:t>()</a:t>
            </a:r>
            <a:r>
              <a:rPr lang="zh-CN" altLang="en-US" dirty="0"/>
              <a:t>是动态内存池初始化的核心部分，负责如下工作：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内存池信息设置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第一个可用内存块的初始化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尾部节点的初始化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水位线的设置</a:t>
            </a:r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返回结果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605" y="1358689"/>
            <a:ext cx="7828344" cy="4598286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初始化内存池函数</a:t>
            </a:r>
            <a:r>
              <a:rPr lang="en-US" altLang="zh-CN" dirty="0" err="1"/>
              <a:t>OsMemPoolInit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863" y="1689904"/>
            <a:ext cx="8497542" cy="30783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E45D6D-F6E0-5580-7A1F-DE4F050C5818}"/>
              </a:ext>
            </a:extLst>
          </p:cNvPr>
          <p:cNvSpPr txBox="1"/>
          <p:nvPr/>
        </p:nvSpPr>
        <p:spPr>
          <a:xfrm>
            <a:off x="243069" y="1689904"/>
            <a:ext cx="30380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</a:t>
            </a:r>
            <a:r>
              <a:rPr lang="en-US" altLang="zh-CN" dirty="0" err="1"/>
              <a:t>OsMemPoolInit</a:t>
            </a:r>
            <a:r>
              <a:rPr lang="en-US" altLang="zh-CN" dirty="0"/>
              <a:t>()</a:t>
            </a:r>
            <a:r>
              <a:rPr lang="zh-CN" altLang="en-US" dirty="0"/>
              <a:t>是动态内存池初始化的核心部分，负责如下工作：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内存池信息设置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第一个可用内存块的初始化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尾部节点的初始化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水位线的设置</a:t>
            </a:r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返回结果</a:t>
            </a:r>
          </a:p>
        </p:txBody>
      </p:sp>
    </p:spTree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初始化内存池函数</a:t>
            </a:r>
            <a:r>
              <a:rPr lang="en-US" altLang="zh-CN" dirty="0" err="1"/>
              <a:t>OsMemPoolInit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531" y="1436845"/>
            <a:ext cx="8376887" cy="43739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CA66F8-819F-6E89-B4E3-04491151AD99}"/>
              </a:ext>
            </a:extLst>
          </p:cNvPr>
          <p:cNvSpPr txBox="1"/>
          <p:nvPr/>
        </p:nvSpPr>
        <p:spPr>
          <a:xfrm>
            <a:off x="243069" y="1689904"/>
            <a:ext cx="30380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</a:t>
            </a:r>
            <a:r>
              <a:rPr lang="en-US" altLang="zh-CN" dirty="0" err="1"/>
              <a:t>OsMemPoolInit</a:t>
            </a:r>
            <a:r>
              <a:rPr lang="en-US" altLang="zh-CN" dirty="0"/>
              <a:t>()</a:t>
            </a:r>
            <a:r>
              <a:rPr lang="zh-CN" altLang="en-US" dirty="0"/>
              <a:t>是动态内存池初始化的核心部分，负责如下工作：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内存池信息设置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第一个可用内存块的初始化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尾部节点的初始化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水位线的设置</a:t>
            </a:r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返回结果</a:t>
            </a:r>
          </a:p>
        </p:txBody>
      </p:sp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汇报目录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5441950" y="189230"/>
            <a:ext cx="5770880" cy="6281420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改写背景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LiteOS</a:t>
            </a:r>
            <a:r>
              <a:rPr lang="zh-CN" altLang="en-US" dirty="0">
                <a:sym typeface="+mn-ea"/>
              </a:rPr>
              <a:t>项目</a:t>
            </a:r>
            <a:r>
              <a:rPr lang="zh-CN" altLang="en-US" dirty="0"/>
              <a:t>介绍</a:t>
            </a:r>
          </a:p>
          <a:p>
            <a:r>
              <a:rPr lang="zh-CN" altLang="en-US" dirty="0"/>
              <a:t>核心算法展示</a:t>
            </a:r>
          </a:p>
          <a:p>
            <a:r>
              <a:rPr lang="en-US" altLang="zh-CN" dirty="0"/>
              <a:t>Rust</a:t>
            </a:r>
            <a:r>
              <a:rPr lang="zh-CN" altLang="en-US" dirty="0"/>
              <a:t>改写展示</a:t>
            </a:r>
          </a:p>
          <a:p>
            <a:pPr lvl="1"/>
            <a:r>
              <a:rPr lang="zh-CN" altLang="en-US" sz="3200" dirty="0"/>
              <a:t>改写方法</a:t>
            </a:r>
            <a:endParaRPr lang="zh-CN" altLang="en-US" dirty="0"/>
          </a:p>
          <a:p>
            <a:pPr lvl="1"/>
            <a:r>
              <a:rPr lang="zh-CN" altLang="en-US" dirty="0"/>
              <a:t>展示代码</a:t>
            </a:r>
          </a:p>
          <a:p>
            <a:r>
              <a:rPr lang="zh-CN" altLang="en-US" dirty="0"/>
              <a:t>编译测试结果</a:t>
            </a:r>
          </a:p>
          <a:p>
            <a:r>
              <a:rPr lang="zh-CN" altLang="en-US" dirty="0"/>
              <a:t>项目总结与展望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3175000"/>
            <a:ext cx="2992120" cy="89090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内存分配</a:t>
            </a:r>
            <a:r>
              <a:rPr lang="zh-CN" altLang="en-US" dirty="0"/>
              <a:t>函数</a:t>
            </a:r>
            <a:r>
              <a:rPr lang="zh-CN" altLang="en-US" sz="3600" dirty="0"/>
              <a:t>os_mem_alloc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137" y="982947"/>
            <a:ext cx="5694744" cy="52714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8AE7566-56E4-B4F4-7BF1-966C65118D95}"/>
              </a:ext>
            </a:extLst>
          </p:cNvPr>
          <p:cNvSpPr txBox="1"/>
          <p:nvPr/>
        </p:nvSpPr>
        <p:spPr>
          <a:xfrm>
            <a:off x="342908" y="1500826"/>
            <a:ext cx="4136495" cy="36963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1600" dirty="0"/>
              <a:t>os_mem_alloc函数是一个内存分配器，其主要功能包括：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计算实际需要的内存大小</a:t>
            </a: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从空闲内存链表中获取内存块</a:t>
            </a:r>
            <a:endParaRPr lang="en-US" altLang="zh-CN" sz="1600" dirty="0"/>
          </a:p>
          <a:p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内存块分割</a:t>
            </a: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更新内存块状态和内存池统计信息</a:t>
            </a: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返回分配的内存块</a:t>
            </a:r>
            <a:r>
              <a:rPr lang="en-US" altLang="zh-CN" sz="1600" dirty="0"/>
              <a:t>:</a:t>
            </a:r>
            <a:endParaRPr lang="zh-CN" altLang="en-US" sz="1600" dirty="0"/>
          </a:p>
        </p:txBody>
      </p:sp>
    </p:spTree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内存分配</a:t>
            </a:r>
            <a:r>
              <a:rPr lang="zh-CN" altLang="en-US" dirty="0"/>
              <a:t>函数</a:t>
            </a:r>
            <a:r>
              <a:rPr lang="zh-CN" altLang="en-US" sz="3600" dirty="0"/>
              <a:t>os_mem_alloc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2908" y="1500826"/>
            <a:ext cx="4240667" cy="36963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1600" dirty="0"/>
              <a:t>os_mem_alloc函数是一个内存分配器，其主要功能包括：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计算实际需要的内存大小</a:t>
            </a: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从空闲内存链表中获取内存块</a:t>
            </a:r>
            <a:endParaRPr lang="en-US" altLang="zh-CN" sz="1600" dirty="0"/>
          </a:p>
          <a:p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内存块分割</a:t>
            </a: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更新内存块状态和内存池统计信息</a:t>
            </a: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返回分配的内存块</a:t>
            </a:r>
            <a:r>
              <a:rPr lang="en-US" altLang="zh-CN" sz="1600" dirty="0"/>
              <a:t>:</a:t>
            </a:r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223" y="1046259"/>
            <a:ext cx="5724902" cy="5188508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释放动态函数</a:t>
            </a:r>
            <a:r>
              <a:rPr lang="en-US" altLang="zh-CN" dirty="0" err="1"/>
              <a:t>LOS_MemFree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67111" y="1661459"/>
            <a:ext cx="29705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LOS_MemFree</a:t>
            </a:r>
            <a:r>
              <a:rPr lang="zh-CN" altLang="en-US" dirty="0"/>
              <a:t>函数负责释放动态内存，</a:t>
            </a:r>
            <a:r>
              <a:rPr lang="zh-CN" altLang="en-US" sz="1800" dirty="0"/>
              <a:t>主要功能包括：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对传入的参数先进行校验。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获取校准内存对齐后的真实的内存地址，然后获取内存节点头地址。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调用函数</a:t>
            </a:r>
            <a:r>
              <a:rPr lang="en-US" altLang="zh-CN" dirty="0" err="1"/>
              <a:t>OsMemFree</a:t>
            </a:r>
            <a:r>
              <a:rPr lang="en-US" altLang="zh-CN" dirty="0"/>
              <a:t>(pool, </a:t>
            </a:r>
            <a:r>
              <a:rPr lang="en-US" altLang="zh-CN" dirty="0" err="1"/>
              <a:t>ptr</a:t>
            </a:r>
            <a:r>
              <a:rPr lang="en-US" altLang="zh-CN" dirty="0"/>
              <a:t>)</a:t>
            </a:r>
            <a:r>
              <a:rPr lang="zh-CN" altLang="en-US" dirty="0"/>
              <a:t>完成内存的释放。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921" y="1000081"/>
            <a:ext cx="7262150" cy="5213851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释放动态内存</a:t>
            </a:r>
            <a:r>
              <a:rPr lang="en-US" altLang="zh-CN" dirty="0" err="1"/>
              <a:t>OsGetRealPtr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5024" y="2118659"/>
            <a:ext cx="2020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OsGetRealPtr</a:t>
            </a:r>
            <a:r>
              <a:rPr lang="zh-CN" altLang="en-US" dirty="0"/>
              <a:t>函数负责获取内存池中数据指针</a:t>
            </a:r>
            <a:r>
              <a:rPr lang="en-US" altLang="zh-CN" dirty="0" err="1"/>
              <a:t>ptr</a:t>
            </a:r>
            <a:r>
              <a:rPr lang="zh-CN" altLang="en-US" dirty="0"/>
              <a:t>对应的实际数据区域的起始地址，考虑了内存对齐的情况。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309" y="1046971"/>
            <a:ext cx="8486837" cy="4953036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编译测试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21506" y="3974353"/>
            <a:ext cx="1261035" cy="523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D08A9F-FAEE-4976-EB39-9F204A409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882" y="3563344"/>
            <a:ext cx="4743752" cy="276633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编译运行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22918" y="723153"/>
            <a:ext cx="8027836" cy="5203513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把</a:t>
            </a:r>
            <a:r>
              <a:rPr lang="en-US" altLang="zh-CN" dirty="0" err="1"/>
              <a:t>los_memory.c</a:t>
            </a:r>
            <a:r>
              <a:rPr lang="zh-CN" altLang="en-US" dirty="0"/>
              <a:t>中用到的头文件（如左图）用</a:t>
            </a:r>
            <a:r>
              <a:rPr lang="en-US" altLang="zh-CN" dirty="0" err="1"/>
              <a:t>bindgen</a:t>
            </a:r>
            <a:r>
              <a:rPr lang="zh-CN" altLang="en-US" dirty="0"/>
              <a:t>工具变为</a:t>
            </a:r>
            <a:r>
              <a:rPr lang="en-US" altLang="zh-CN" dirty="0"/>
              <a:t>rust</a:t>
            </a:r>
            <a:r>
              <a:rPr lang="zh-CN" altLang="en-US" dirty="0"/>
              <a:t>绑定库文件（命令和结果文件如下图）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58" y="1087289"/>
            <a:ext cx="2649507" cy="50358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16" y="1952129"/>
            <a:ext cx="8962663" cy="3975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08" y="2411020"/>
            <a:ext cx="5046165" cy="3817641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编译运行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1337" y="2033481"/>
            <a:ext cx="4240192" cy="1395520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在</a:t>
            </a:r>
            <a:r>
              <a:rPr lang="en-US" altLang="zh-CN" dirty="0"/>
              <a:t>los_memory_total.rs</a:t>
            </a:r>
            <a:r>
              <a:rPr lang="zh-CN" altLang="en-US" dirty="0"/>
              <a:t>中导入库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60" y="156288"/>
            <a:ext cx="7056546" cy="6030554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编译运行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9" y="872565"/>
            <a:ext cx="10741155" cy="5054101"/>
          </a:xfrm>
        </p:spPr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对</a:t>
            </a:r>
            <a:r>
              <a:rPr lang="en-US" altLang="zh-CN" dirty="0"/>
              <a:t>los_memory_total.rs</a:t>
            </a:r>
            <a:r>
              <a:rPr lang="zh-CN" altLang="en-US" dirty="0"/>
              <a:t>中的条件编译，在</a:t>
            </a:r>
            <a:r>
              <a:rPr lang="en-US" altLang="zh-CN" dirty="0" err="1"/>
              <a:t>Cargo.toml</a:t>
            </a:r>
            <a:r>
              <a:rPr lang="zh-CN" altLang="en-US" dirty="0"/>
              <a:t>文件中定义相应的</a:t>
            </a:r>
            <a:r>
              <a:rPr lang="en-US" altLang="zh-CN" dirty="0"/>
              <a:t>feature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729" y="1538381"/>
            <a:ext cx="8236881" cy="1721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44" y="3313878"/>
            <a:ext cx="9525490" cy="2895749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编译运行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用</a:t>
            </a:r>
            <a:r>
              <a:rPr lang="en-US" altLang="zh-CN" dirty="0"/>
              <a:t>cargo</a:t>
            </a:r>
            <a:r>
              <a:rPr lang="zh-CN" altLang="en-US" dirty="0"/>
              <a:t>编译</a:t>
            </a:r>
            <a:r>
              <a:rPr lang="en-US" altLang="zh-CN" dirty="0"/>
              <a:t>rust</a:t>
            </a:r>
            <a:r>
              <a:rPr lang="zh-CN" altLang="en-US" dirty="0"/>
              <a:t>代码，根据报错信息纠正错误，直到没有报错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53" y="1704717"/>
            <a:ext cx="11259129" cy="27433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86" y="4755271"/>
            <a:ext cx="9185462" cy="1001558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编译运行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09788" y="776941"/>
            <a:ext cx="7740966" cy="5149725"/>
          </a:xfrm>
        </p:spPr>
        <p:txBody>
          <a:bodyPr/>
          <a:lstStyle/>
          <a:p>
            <a:r>
              <a:rPr lang="en-US" altLang="zh-CN" dirty="0"/>
              <a:t>5.rust</a:t>
            </a:r>
            <a:r>
              <a:rPr lang="zh-CN" altLang="en-US" dirty="0"/>
              <a:t>编译得到的静态库文件在</a:t>
            </a:r>
            <a:r>
              <a:rPr lang="en-US" altLang="zh-CN" dirty="0"/>
              <a:t>target/release</a:t>
            </a:r>
            <a:r>
              <a:rPr lang="zh-CN" altLang="en-US" dirty="0"/>
              <a:t>文件夹下，然后让它与测试的</a:t>
            </a:r>
            <a:r>
              <a:rPr lang="en-US" altLang="zh-CN" dirty="0"/>
              <a:t>C</a:t>
            </a:r>
            <a:r>
              <a:rPr lang="zh-CN" altLang="en-US" dirty="0"/>
              <a:t>文件一起编译                                              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63" y="1291352"/>
            <a:ext cx="3137061" cy="490880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108" y="2362019"/>
            <a:ext cx="6798515" cy="3474708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改写背景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01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21506" y="3974353"/>
            <a:ext cx="1261035" cy="523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965" y="3251255"/>
            <a:ext cx="7626742" cy="2679838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测试程序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314" y="341630"/>
            <a:ext cx="6795770" cy="57137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B51BBD6-F49E-E584-E7F2-43ED699C71E0}"/>
              </a:ext>
            </a:extLst>
          </p:cNvPr>
          <p:cNvSpPr txBox="1"/>
          <p:nvPr/>
        </p:nvSpPr>
        <p:spPr>
          <a:xfrm>
            <a:off x="79576" y="1710689"/>
            <a:ext cx="418569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一、测试动态内存管理的分配和释放操作。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调用</a:t>
            </a:r>
            <a:r>
              <a:rPr lang="en-US" altLang="zh-CN" dirty="0" err="1"/>
              <a:t>LOS_MemInit</a:t>
            </a:r>
            <a:r>
              <a:rPr lang="zh-CN" altLang="en-US" dirty="0"/>
              <a:t>创建一个大小为</a:t>
            </a:r>
            <a:r>
              <a:rPr lang="en-US" altLang="zh-CN" dirty="0"/>
              <a:t>10000</a:t>
            </a:r>
            <a:r>
              <a:rPr lang="zh-CN" altLang="en-US" dirty="0"/>
              <a:t>字节的内存池。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打印内存池的起始地址和总大小。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调用</a:t>
            </a:r>
            <a:r>
              <a:rPr lang="en-US" altLang="zh-CN" dirty="0" err="1"/>
              <a:t>AllocTest</a:t>
            </a:r>
            <a:r>
              <a:rPr lang="zh-CN" altLang="en-US" dirty="0"/>
              <a:t>函数</a:t>
            </a:r>
            <a:r>
              <a:rPr lang="en-US" altLang="zh-CN" dirty="0"/>
              <a:t>,</a:t>
            </a:r>
            <a:r>
              <a:rPr lang="zh-CN" altLang="en-US" dirty="0"/>
              <a:t>在这个内存池中执行内存分配和释放操作</a:t>
            </a:r>
            <a:r>
              <a:rPr lang="en-US" altLang="zh-CN" dirty="0"/>
              <a:t>:</a:t>
            </a:r>
            <a:r>
              <a:rPr lang="zh-CN" altLang="en-US" dirty="0"/>
              <a:t>调用</a:t>
            </a:r>
            <a:r>
              <a:rPr lang="en-US" altLang="zh-CN" dirty="0" err="1"/>
              <a:t>LOS_MemAlloc</a:t>
            </a:r>
            <a:r>
              <a:rPr lang="zh-CN" altLang="en-US" dirty="0"/>
              <a:t>分配一个大小为</a:t>
            </a:r>
            <a:r>
              <a:rPr lang="en-US" altLang="zh-CN" dirty="0"/>
              <a:t>256</a:t>
            </a:r>
            <a:r>
              <a:rPr lang="zh-CN" altLang="en-US" dirty="0"/>
              <a:t>字节的内存块。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调用</a:t>
            </a:r>
            <a:r>
              <a:rPr lang="en-US" altLang="zh-CN" dirty="0" err="1"/>
              <a:t>LOS_MemDeInit</a:t>
            </a:r>
            <a:r>
              <a:rPr lang="zh-CN" altLang="en-US" dirty="0"/>
              <a:t>销毁内存池。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测试程序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104" y="1456280"/>
            <a:ext cx="8813800" cy="35750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D6E68B-9E08-CF63-2F57-567275252CA8}"/>
              </a:ext>
            </a:extLst>
          </p:cNvPr>
          <p:cNvSpPr txBox="1"/>
          <p:nvPr/>
        </p:nvSpPr>
        <p:spPr>
          <a:xfrm>
            <a:off x="150471" y="1832620"/>
            <a:ext cx="29399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二、通过一个</a:t>
            </a:r>
            <a:r>
              <a:rPr lang="en-US" altLang="zh-CN" dirty="0"/>
              <a:t>while</a:t>
            </a:r>
            <a:r>
              <a:rPr lang="zh-CN" altLang="en-US" dirty="0"/>
              <a:t>循环遍历内存池中的所有节点,并使用memory.c中定义的宏来获取节点的各种属性,然后将这些信息打印出来。</a:t>
            </a:r>
          </a:p>
        </p:txBody>
      </p:sp>
    </p:spTree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</a:t>
            </a:r>
            <a:r>
              <a:rPr lang="zh-CN">
                <a:sym typeface="+mn-ea"/>
              </a:rPr>
              <a:t>程序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638" y="1079500"/>
            <a:ext cx="10741155" cy="4698999"/>
          </a:xfrm>
        </p:spPr>
        <p:txBody>
          <a:bodyPr/>
          <a:lstStyle/>
          <a:p>
            <a:r>
              <a:rPr lang="zh-CN" dirty="0"/>
              <a:t>测试结果</a:t>
            </a:r>
            <a:endParaRPr lang="en-US" altLang="zh-CN" dirty="0"/>
          </a:p>
          <a:p>
            <a:pPr lvl="1"/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" y="3428999"/>
            <a:ext cx="10643235" cy="19691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D6C239-D1ED-BF12-8B21-08A0989530F9}"/>
              </a:ext>
            </a:extLst>
          </p:cNvPr>
          <p:cNvSpPr txBox="1"/>
          <p:nvPr/>
        </p:nvSpPr>
        <p:spPr>
          <a:xfrm>
            <a:off x="1401019" y="1714416"/>
            <a:ext cx="93899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LOS_MemInit成功初始化了一个指定大小的内存池,并创建了一个初始的大空闲节点。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LOS_MemAlloc成功从内存池中分配了指定大小的内存块。在分配过程中,大空闲节点被分割为两部分,一部分用于满足分配请求,另一部分成为新的空闲节点。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LOS_MemFree成功释放了之前分配的内存块。在释放过程中,被释放的节点重新合并到空闲节点中,内存池恢复到初始状态。</a:t>
            </a:r>
          </a:p>
        </p:txBody>
      </p:sp>
    </p:spTree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未来展望</a:t>
            </a:r>
            <a:endParaRPr 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21506" y="3974353"/>
            <a:ext cx="1261035" cy="523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77" y="2772241"/>
            <a:ext cx="6718645" cy="3283119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收获与心得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26210" y="1647825"/>
            <a:ext cx="9286240" cy="3268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/>
              <a:t>1. </a:t>
            </a:r>
            <a:r>
              <a:rPr lang="zh-CN" altLang="en-US" sz="2000" dirty="0"/>
              <a:t>学习了</a:t>
            </a:r>
            <a:r>
              <a:rPr lang="en-US" altLang="zh-CN" sz="2000" dirty="0"/>
              <a:t>Rust</a:t>
            </a:r>
            <a:r>
              <a:rPr lang="zh-CN" altLang="en-US" sz="2000" dirty="0"/>
              <a:t>这门编程语言，了解了</a:t>
            </a:r>
            <a:r>
              <a:rPr lang="en-US" altLang="zh-CN" sz="2000" dirty="0"/>
              <a:t>C</a:t>
            </a:r>
            <a:r>
              <a:rPr lang="zh-CN" altLang="en-US" sz="2000" dirty="0"/>
              <a:t>在隐式转换等问题上可能出现的漏洞，从此养成了更加规范的编程和变量命名习惯。</a:t>
            </a:r>
          </a:p>
          <a:p>
            <a:endParaRPr lang="zh-CN" altLang="en-US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对操作系统的内存处理模块有了更深的了解。在操作系统中内存是如何被创建，分配和销毁的，在改写过程中我们有了更深的体会。</a:t>
            </a:r>
          </a:p>
          <a:p>
            <a:endParaRPr lang="zh-CN" altLang="en-US" sz="2000" dirty="0"/>
          </a:p>
          <a:p>
            <a:r>
              <a:rPr lang="en-US" altLang="zh-CN" sz="2000" dirty="0"/>
              <a:t>3.</a:t>
            </a:r>
            <a:r>
              <a:rPr lang="zh-CN" altLang="en-US" sz="2000" dirty="0"/>
              <a:t>团队合作与分工。有一句非洲谚语：</a:t>
            </a:r>
            <a:r>
              <a:rPr lang="en-US" altLang="zh-CN" sz="2000" dirty="0"/>
              <a:t>“</a:t>
            </a:r>
            <a:r>
              <a:rPr lang="zh-CN" altLang="en-US" sz="2000" dirty="0"/>
              <a:t>一个人能走的很快，但一群人才能走的很远。</a:t>
            </a:r>
            <a:r>
              <a:rPr lang="en-US" altLang="zh-CN" sz="2000" dirty="0"/>
              <a:t>”</a:t>
            </a:r>
            <a:r>
              <a:rPr lang="zh-CN" altLang="en-US" sz="2000" dirty="0"/>
              <a:t>在面对几千行代码的漫长艰巨的改写过程中，团队间相互扶持，才能越走越远。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F7682E-7EB2-5591-A2CA-C9F6B1D6C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7" y="1475772"/>
            <a:ext cx="62562" cy="3206187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成果与不足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成果：</a:t>
            </a:r>
            <a:endParaRPr lang="en-US" altLang="zh-CN" sz="2400" dirty="0"/>
          </a:p>
          <a:p>
            <a:pPr lvl="1"/>
            <a:r>
              <a:rPr lang="zh-CN" altLang="en-US" dirty="0"/>
              <a:t>实现了</a:t>
            </a:r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的动态内存模块</a:t>
            </a:r>
            <a:r>
              <a:rPr lang="en-US" altLang="zh-CN" dirty="0" err="1"/>
              <a:t>los_memory.c</a:t>
            </a:r>
            <a:r>
              <a:rPr lang="zh-CN" altLang="en-US" dirty="0"/>
              <a:t>的改写，</a:t>
            </a:r>
            <a:r>
              <a:rPr lang="en-US" altLang="zh-CN" dirty="0"/>
              <a:t>rust</a:t>
            </a:r>
            <a:r>
              <a:rPr lang="zh-CN" altLang="en-US" dirty="0"/>
              <a:t>代码总量</a:t>
            </a:r>
            <a:r>
              <a:rPr lang="en-US" altLang="zh-CN" dirty="0"/>
              <a:t>4000+,</a:t>
            </a:r>
            <a:r>
              <a:rPr lang="zh-CN" altLang="en-US" dirty="0"/>
              <a:t>用</a:t>
            </a:r>
            <a:r>
              <a:rPr lang="en-US" altLang="zh-CN" dirty="0"/>
              <a:t>rust</a:t>
            </a:r>
            <a:r>
              <a:rPr lang="zh-CN" altLang="en-US" dirty="0"/>
              <a:t>编译器编译无误</a:t>
            </a:r>
            <a:endParaRPr lang="en-US" altLang="zh-CN" dirty="0"/>
          </a:p>
          <a:p>
            <a:pPr lvl="1"/>
            <a:r>
              <a:rPr lang="zh-CN" altLang="en-US" dirty="0"/>
              <a:t>用</a:t>
            </a:r>
            <a:r>
              <a:rPr lang="en-US" altLang="zh-CN" dirty="0"/>
              <a:t>rust</a:t>
            </a:r>
            <a:r>
              <a:rPr lang="zh-CN" altLang="en-US" dirty="0"/>
              <a:t>语言提高了</a:t>
            </a:r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动态内存模块的安全性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sz="2400" dirty="0"/>
              <a:t>不足</a:t>
            </a:r>
            <a:endParaRPr lang="en-US" altLang="zh-CN" sz="2400" dirty="0"/>
          </a:p>
          <a:p>
            <a:pPr lvl="1"/>
            <a:r>
              <a:rPr lang="zh-CN" altLang="en-US" dirty="0"/>
              <a:t>没有实现一开始目标中</a:t>
            </a:r>
            <a:r>
              <a:rPr lang="en-US" altLang="zh-CN" dirty="0" err="1"/>
              <a:t>task.c</a:t>
            </a:r>
            <a:r>
              <a:rPr lang="zh-CN" altLang="en-US" dirty="0"/>
              <a:t>的改写，只完成了</a:t>
            </a:r>
            <a:r>
              <a:rPr lang="en-US" altLang="zh-CN" dirty="0" err="1"/>
              <a:t>los_memory.c</a:t>
            </a:r>
            <a:r>
              <a:rPr lang="zh-CN" altLang="en-US" dirty="0"/>
              <a:t>的改写</a:t>
            </a:r>
            <a:endParaRPr lang="en-US" altLang="zh-CN" dirty="0"/>
          </a:p>
          <a:p>
            <a:pPr lvl="1"/>
            <a:r>
              <a:rPr lang="zh-CN" altLang="en-US" dirty="0"/>
              <a:t>没有实现加入改写后的</a:t>
            </a:r>
            <a:r>
              <a:rPr lang="en-US" altLang="zh-CN" dirty="0"/>
              <a:t>rust</a:t>
            </a:r>
            <a:r>
              <a:rPr lang="zh-CN" altLang="en-US" dirty="0"/>
              <a:t>文件的整个</a:t>
            </a:r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内核的编译运行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3D2350-7CB5-E892-521E-5D82DF05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12" y="1207981"/>
            <a:ext cx="85850" cy="4399667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未来改进方向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71905" y="1320165"/>
            <a:ext cx="8884285" cy="2320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利用</a:t>
            </a:r>
            <a:r>
              <a:rPr lang="en-US" altLang="zh-CN" sz="2400" dirty="0" err="1"/>
              <a:t>gn</a:t>
            </a:r>
            <a:r>
              <a:rPr lang="zh-CN" altLang="en-US" sz="2400" dirty="0"/>
              <a:t>和Ninja等工具，在仿照原有编译配置文件的基础上，尝试将</a:t>
            </a:r>
            <a:r>
              <a:rPr lang="en-US" altLang="zh-CN" sz="2400" dirty="0"/>
              <a:t>Rust</a:t>
            </a:r>
            <a:r>
              <a:rPr lang="zh-CN" altLang="en-US" sz="2400" dirty="0"/>
              <a:t>和现有的</a:t>
            </a:r>
            <a:r>
              <a:rPr lang="en-US" altLang="zh-CN" sz="2400" dirty="0"/>
              <a:t>C</a:t>
            </a:r>
            <a:r>
              <a:rPr lang="zh-CN" altLang="en-US" sz="2400" dirty="0"/>
              <a:t>代码完整编译成完整的</a:t>
            </a:r>
            <a:r>
              <a:rPr lang="en-US" altLang="zh-CN" sz="2400" dirty="0" err="1"/>
              <a:t>LiteOS</a:t>
            </a:r>
            <a:r>
              <a:rPr lang="en-US" altLang="zh-CN" sz="2400" dirty="0"/>
              <a:t>-M</a:t>
            </a:r>
            <a:r>
              <a:rPr lang="zh-CN" altLang="en-US" sz="2400" dirty="0"/>
              <a:t>内核，并进行内核安全性和性能测试。</a:t>
            </a:r>
          </a:p>
          <a:p>
            <a:endParaRPr lang="zh-CN" altLang="en-US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改写剩余代码，实现完全由</a:t>
            </a:r>
            <a:r>
              <a:rPr lang="en-US" altLang="zh-CN" sz="2400" dirty="0"/>
              <a:t>Rust</a:t>
            </a:r>
            <a:r>
              <a:rPr lang="zh-CN" altLang="en-US" sz="2400" dirty="0"/>
              <a:t>实现的嵌入式</a:t>
            </a:r>
            <a:r>
              <a:rPr lang="en-US" altLang="zh-CN" sz="2400" dirty="0" err="1"/>
              <a:t>LiteOS</a:t>
            </a:r>
            <a:r>
              <a:rPr lang="zh-CN" altLang="en-US" sz="2400" dirty="0"/>
              <a:t>系统。</a:t>
            </a:r>
          </a:p>
          <a:p>
            <a:endParaRPr lang="zh-CN" altLang="en-US" sz="2400" dirty="0"/>
          </a:p>
          <a:p>
            <a:r>
              <a:rPr lang="en-US" altLang="zh-CN" sz="2400" dirty="0"/>
              <a:t>3. ......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E683CA-1709-A96F-CAA8-41E5D0BD3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53297"/>
            <a:ext cx="68999" cy="353606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致谢：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457200">
              <a:buNone/>
            </a:pPr>
            <a:r>
              <a:rPr lang="zh-CN" altLang="en-US" dirty="0"/>
              <a:t>感谢四位组员在这个项目中的辛勤付出和奉献。正是因为大家的共同努力</a:t>
            </a:r>
            <a:r>
              <a:rPr lang="en-US" altLang="zh-CN" dirty="0"/>
              <a:t>,</a:t>
            </a:r>
            <a:r>
              <a:rPr lang="zh-CN" altLang="en-US" dirty="0"/>
              <a:t>”小步快跑”，我们才能克服重重困难</a:t>
            </a:r>
            <a:r>
              <a:rPr lang="en-US" altLang="zh-CN" dirty="0"/>
              <a:t>,</a:t>
            </a:r>
            <a:r>
              <a:rPr lang="zh-CN" altLang="en-US" dirty="0"/>
              <a:t>完成这个富有挑战性的项目。</a:t>
            </a:r>
            <a:endParaRPr lang="en-US" altLang="zh-CN" dirty="0"/>
          </a:p>
          <a:p>
            <a:pPr marL="0" indent="457200">
              <a:buNone/>
            </a:pPr>
            <a:endParaRPr lang="zh-CN" altLang="en-US" dirty="0"/>
          </a:p>
          <a:p>
            <a:pPr marL="0" indent="457200">
              <a:buNone/>
            </a:pPr>
            <a:r>
              <a:rPr lang="zh-CN" altLang="en-US" dirty="0"/>
              <a:t>感谢邢凯老师在整个项目中给予的指导和无私的支持。</a:t>
            </a:r>
          </a:p>
        </p:txBody>
      </p:sp>
    </p:spTree>
  </p:cSld>
  <p:clrMapOvr>
    <a:masterClrMapping/>
  </p:clrMapOvr>
  <p:transition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6240" y="1714500"/>
            <a:ext cx="7694930" cy="1325880"/>
          </a:xfrm>
        </p:spPr>
        <p:txBody>
          <a:bodyPr>
            <a:normAutofit/>
          </a:bodyPr>
          <a:lstStyle/>
          <a:p>
            <a:r>
              <a:rPr lang="zh-CN" altLang="en-US" sz="6665" dirty="0"/>
              <a:t>欢迎各位同学提问！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85" y="3240459"/>
            <a:ext cx="3162463" cy="2933851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 语言操作系统的安全问题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0840" y="1336675"/>
            <a:ext cx="7296785" cy="3061335"/>
          </a:xfrm>
        </p:spPr>
        <p:txBody>
          <a:bodyPr/>
          <a:lstStyle/>
          <a:p>
            <a:r>
              <a:rPr lang="zh-CN" altLang="en-US" sz="2000" dirty="0"/>
              <a:t>缓冲区溢出（Buffer Overflow）</a:t>
            </a:r>
          </a:p>
          <a:p>
            <a:r>
              <a:rPr lang="zh-CN" altLang="en-US" sz="2000" dirty="0"/>
              <a:t>空指针解引用（Null Pointer Dereference）</a:t>
            </a:r>
          </a:p>
          <a:p>
            <a:r>
              <a:rPr lang="zh-CN" altLang="en-US" sz="2000" dirty="0"/>
              <a:t>内存泄漏（Memory Leaks）</a:t>
            </a:r>
          </a:p>
          <a:p>
            <a:r>
              <a:rPr lang="zh-CN" altLang="en-US" sz="2000" dirty="0"/>
              <a:t>嵌入式系统网络攻击</a:t>
            </a:r>
            <a:r>
              <a:rPr lang="zh-CN" altLang="en-US" sz="2000" dirty="0">
                <a:sym typeface="+mn-ea"/>
              </a:rPr>
              <a:t>（</a:t>
            </a:r>
            <a:r>
              <a:rPr lang="zh-CN" altLang="en-US" sz="2000" dirty="0"/>
              <a:t>Cyber attack</a:t>
            </a:r>
            <a:r>
              <a:rPr lang="zh-CN" altLang="en-US" sz="2000" dirty="0">
                <a:sym typeface="+mn-ea"/>
              </a:rPr>
              <a:t>）</a:t>
            </a:r>
            <a:endParaRPr lang="zh-CN" altLang="en-US" sz="2000" dirty="0"/>
          </a:p>
          <a:p>
            <a:r>
              <a:rPr lang="en-US" altLang="zh-CN" sz="2000" dirty="0"/>
              <a:t>......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84570" y="1336675"/>
            <a:ext cx="5329555" cy="37204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/>
            <a:r>
              <a:rPr lang="zh-CN" altLang="en-US" sz="1600" dirty="0"/>
              <a:t>2023 年，微软产品曝出的最严重漏洞之一就是 CVE-2023-36884（CNNVD 编号:CNNVD- 202307-797），这是 Windows 搜索工具中的远程代码执行（RCE）漏洞。该漏洞是在微软 7 月发布的周二补丁日中首次披露的，主要影响了 Windows 和 Office 软件。</a:t>
            </a:r>
          </a:p>
          <a:p>
            <a:pPr indent="457200"/>
            <a:endParaRPr lang="zh-CN" altLang="en-US" sz="1600" dirty="0"/>
          </a:p>
          <a:p>
            <a:pPr indent="457200"/>
            <a:r>
              <a:rPr lang="zh-CN" altLang="en-US" sz="1600" dirty="0"/>
              <a:t> </a:t>
            </a:r>
          </a:p>
          <a:p>
            <a:pPr indent="457200"/>
            <a:r>
              <a:rPr lang="zh-CN" altLang="en-US" sz="1600" dirty="0"/>
              <a:t>与其他的微软漏洞相比，CVE-2023-36884 漏洞主要有两大特点：首先，RCE 漏洞在披露 时没有补丁，微软仅提供了缓解措施以防止被利用，该漏洞一直到 8 月的周二补丁日才得到 修复；其次，某东欧地区的网络犯罪组织将 CVE-2023-36884 用于侧重间谍的网络钓鱼活动以 及出于牟利的勒索软件攻击。据微软报告，该组织的攻击目标是北美和欧洲的国防组织和政 府实体。攻击者利用 CVE-2023-36884 绕过微软的 MotW 安全功能，该功能通常阻止恶意链 接和附件。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205" y="3597910"/>
            <a:ext cx="3683000" cy="2457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070" y="1336675"/>
            <a:ext cx="92075" cy="4718685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6010910" y="1041400"/>
            <a:ext cx="5464810" cy="4972685"/>
          </a:xfrm>
          <a:prstGeom prst="roundRect">
            <a:avLst>
              <a:gd name="adj" fmla="val 14455"/>
            </a:avLst>
          </a:prstGeom>
          <a:noFill/>
          <a:ln w="50800">
            <a:gradFill>
              <a:gsLst>
                <a:gs pos="0">
                  <a:schemeClr val="accent1"/>
                </a:gs>
                <a:gs pos="45000">
                  <a:schemeClr val="accent1"/>
                </a:gs>
                <a:gs pos="79000">
                  <a:schemeClr val="bg2"/>
                </a:gs>
                <a:gs pos="100000">
                  <a:schemeClr val="bg2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liteOS-M</a:t>
            </a:r>
            <a:r>
              <a:rPr lang="zh-CN" altLang="en-US" dirty="0"/>
              <a:t>中的安全陷阱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memory</a:t>
            </a:r>
            <a:r>
              <a:rPr lang="zh-CN" altLang="en-US" dirty="0"/>
              <a:t>模块的函数频繁的对指针进行传递操作</a:t>
            </a:r>
            <a:r>
              <a:rPr lang="en-US" altLang="zh-CN" dirty="0"/>
              <a:t>,</a:t>
            </a:r>
            <a:r>
              <a:rPr lang="zh-CN" altLang="en-US" dirty="0"/>
              <a:t>若使用不当可能会造成空指针解引用 ，下图是</a:t>
            </a:r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对用户提供的内存分 配</a:t>
            </a:r>
            <a:r>
              <a:rPr lang="en-US" altLang="zh-CN" dirty="0"/>
              <a:t>API</a:t>
            </a:r>
            <a:r>
              <a:rPr lang="zh-CN" altLang="en-US" dirty="0"/>
              <a:t>，在内存池不够时会未加提示 的返回</a:t>
            </a:r>
            <a:r>
              <a:rPr lang="en-US" altLang="zh-CN" dirty="0"/>
              <a:t>NULL</a:t>
            </a:r>
            <a:r>
              <a:rPr lang="zh-CN" altLang="en-US" dirty="0"/>
              <a:t>空指针</a:t>
            </a:r>
            <a:r>
              <a:rPr lang="en-US" altLang="zh-CN" dirty="0"/>
              <a:t>,</a:t>
            </a:r>
            <a:r>
              <a:rPr lang="zh-CN" altLang="en-US" dirty="0"/>
              <a:t>编程人员如果未 加检测，可能会造成空指针解引用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989" y="3179483"/>
            <a:ext cx="7022353" cy="2109693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liteOS-M</a:t>
            </a:r>
            <a:r>
              <a:rPr lang="zh-CN" altLang="en-US" dirty="0">
                <a:sym typeface="+mn-ea"/>
              </a:rPr>
              <a:t>中的安全陷阱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memory</a:t>
            </a:r>
            <a:r>
              <a:rPr lang="zh-CN" altLang="en-US" dirty="0"/>
              <a:t>模块存在较严重的缓冲区溢出问题</a:t>
            </a:r>
            <a:endParaRPr lang="en-US" altLang="zh-CN" dirty="0"/>
          </a:p>
          <a:p>
            <a:r>
              <a:rPr lang="zh-CN" altLang="en-US" dirty="0"/>
              <a:t>作为嵌入式操作系统，</a:t>
            </a:r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的内存空间是连续分配的，且缺乏分 页保护机制，这可能导致越界访问到相邻内存块的头节点</a:t>
            </a:r>
            <a:r>
              <a:rPr lang="en-US" altLang="zh-CN" dirty="0"/>
              <a:t>,</a:t>
            </a:r>
            <a:r>
              <a:rPr lang="zh-CN" altLang="en-US" dirty="0"/>
              <a:t>将其中关于 内存块的前后节点、内存块长度等信息覆盖掉</a:t>
            </a:r>
            <a:r>
              <a:rPr lang="en-US" altLang="zh-CN" dirty="0"/>
              <a:t>,</a:t>
            </a:r>
            <a:r>
              <a:rPr lang="zh-CN" altLang="en-US" dirty="0"/>
              <a:t>引发严重危机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728" y="3302229"/>
            <a:ext cx="6600873" cy="2628919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为什么选择</a:t>
            </a:r>
            <a:r>
              <a:rPr lang="en-US" altLang="zh-CN" dirty="0"/>
              <a:t>rust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73150"/>
            <a:ext cx="7308850" cy="4981575"/>
          </a:xfrm>
        </p:spPr>
        <p:txBody>
          <a:bodyPr>
            <a:normAutofit/>
          </a:bodyPr>
          <a:lstStyle/>
          <a:p>
            <a:r>
              <a:rPr lang="en-US" altLang="zh-CN" dirty="0"/>
              <a:t>fast</a:t>
            </a:r>
            <a:r>
              <a:rPr lang="zh-CN" altLang="en-US" dirty="0"/>
              <a:t>：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	• </a:t>
            </a:r>
            <a:r>
              <a:rPr lang="zh-CN" altLang="en-US" dirty="0"/>
              <a:t>兼具高性能和效率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• </a:t>
            </a:r>
            <a:r>
              <a:rPr lang="zh-CN" altLang="en-US" dirty="0"/>
              <a:t>对系统资源有底层的控制权 </a:t>
            </a:r>
            <a:endParaRPr lang="en-US" altLang="zh-CN" dirty="0"/>
          </a:p>
          <a:p>
            <a:r>
              <a:rPr lang="en-US" altLang="zh-CN" dirty="0"/>
              <a:t>reliable</a:t>
            </a:r>
            <a:r>
              <a:rPr lang="zh-CN" altLang="en-US" dirty="0"/>
              <a:t>： 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• </a:t>
            </a:r>
            <a:r>
              <a:rPr lang="zh-CN" altLang="en-US" dirty="0"/>
              <a:t>具有强静态类型和所有权系统</a:t>
            </a:r>
            <a:endParaRPr lang="en-US" altLang="zh-CN" dirty="0"/>
          </a:p>
          <a:p>
            <a:pPr marL="457200" lvl="1" indent="0" algn="l">
              <a:lnSpc>
                <a:spcPct val="110000"/>
              </a:lnSpc>
              <a:buNone/>
            </a:pPr>
            <a:r>
              <a:rPr lang="en-US" altLang="zh-CN" dirty="0"/>
              <a:t>      </a:t>
            </a:r>
            <a:r>
              <a:rPr lang="zh-CN" altLang="en-US" dirty="0"/>
              <a:t> </a:t>
            </a:r>
            <a:r>
              <a:rPr lang="en-US" altLang="zh-CN" dirty="0"/>
              <a:t>• </a:t>
            </a:r>
            <a:r>
              <a:rPr lang="zh-CN" altLang="en-US" dirty="0"/>
              <a:t>防止了空指针或悬空指针解引用、缓冲区溢出和数据竞争 </a:t>
            </a:r>
            <a:endParaRPr lang="en-US" altLang="zh-CN" dirty="0"/>
          </a:p>
          <a:p>
            <a:r>
              <a:rPr lang="en-US" altLang="zh-CN" dirty="0"/>
              <a:t>productive</a:t>
            </a:r>
            <a:r>
              <a:rPr lang="zh-CN" altLang="en-US" dirty="0"/>
              <a:t>：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• </a:t>
            </a:r>
            <a:r>
              <a:rPr lang="zh-CN" altLang="en-US" dirty="0"/>
              <a:t>具有丰富的标准库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• </a:t>
            </a:r>
            <a:r>
              <a:rPr lang="zh-CN" altLang="en-US" dirty="0"/>
              <a:t>相关社区和生态正在完善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090" y="2343094"/>
            <a:ext cx="2044805" cy="21718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92C809-F546-CCB4-799D-8A8A97DFC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157" y="1284588"/>
            <a:ext cx="92075" cy="471868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 err="1"/>
              <a:t>相关工作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1835" y="1373505"/>
            <a:ext cx="6236970" cy="39243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b="1" dirty="0"/>
              <a:t>Google </a:t>
            </a:r>
            <a:r>
              <a:rPr lang="zh-CN" altLang="en-US" sz="1600" dirty="0"/>
              <a:t>的 Fuchsia 操作系统采用了 Rust 语言来开发其部分组件。Fuchsia 是一个全新的操作系统平台，旨在为多种设备提供支持，从智能手机到个人电脑再到物联网设备。Fuchsia 使用了名为 Zircon 的微内核，而在 Zircon 之上，Google 鼓励开发者使用 Rust来编写设备驱动和应用程序。</a:t>
            </a: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ASAP（Adaptive Systems Architecture Project）是一个由</a:t>
            </a:r>
            <a:r>
              <a:rPr lang="zh-CN" altLang="en-US" sz="1600" b="1" dirty="0"/>
              <a:t>亚马逊</a:t>
            </a:r>
            <a:r>
              <a:rPr lang="zh-CN" altLang="en-US" sz="1600" dirty="0"/>
              <a:t>网络服务（AWS）赞助的研究项目，旨在开发一个高安全性、高性能的操作系统。这个项目特别关注于安全性和可适应性，希望能够在不断变化的硬件和软件环境中保持系统的稳定和安全。</a:t>
            </a: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ARM Pelion OS 是 </a:t>
            </a:r>
            <a:r>
              <a:rPr lang="zh-CN" altLang="en-US" sz="1600" b="1" dirty="0"/>
              <a:t>ARM</a:t>
            </a:r>
            <a:r>
              <a:rPr lang="zh-CN" altLang="en-US" sz="1600" dirty="0"/>
              <a:t> 公司提供的一个多功能物联网操作系统，它支持各种类型的连接设备，包括传感器、网关和可穿戴设备。Pelion OS 旨在提供安全可靠的运行环境，以满足物联网设备在实际应用中对数据处理和设备管理的需求。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028" y="2257365"/>
            <a:ext cx="4203916" cy="234327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LiteOS</a:t>
            </a:r>
            <a:r>
              <a:rPr lang="zh-CN" altLang="en-US" dirty="0">
                <a:sym typeface="+mn-ea"/>
              </a:rPr>
              <a:t>项目介绍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21506" y="3974353"/>
            <a:ext cx="1261035" cy="523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40" y="3190875"/>
            <a:ext cx="8162290" cy="293814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E2OGQ1ODE4YzVlMWVlY2Q3ZDE5Yzg1NWVmZmU4YmYifQ=="/>
</p:tagLst>
</file>

<file path=ppt/theme/theme1.xml><?xml version="1.0" encoding="utf-8"?>
<a:theme xmlns:a="http://schemas.openxmlformats.org/drawingml/2006/main" name="Office 主题​​">
  <a:themeElements>
    <a:clrScheme name="teach">
      <a:dk1>
        <a:srgbClr val="11344A"/>
      </a:dk1>
      <a:lt1>
        <a:srgbClr val="E6F5FF"/>
      </a:lt1>
      <a:dk2>
        <a:srgbClr val="11344A"/>
      </a:dk2>
      <a:lt2>
        <a:srgbClr val="E6F5FF"/>
      </a:lt2>
      <a:accent1>
        <a:srgbClr val="115D8A"/>
      </a:accent1>
      <a:accent2>
        <a:srgbClr val="19B5CA"/>
      </a:accent2>
      <a:accent3>
        <a:srgbClr val="FFCA0F"/>
      </a:accent3>
      <a:accent4>
        <a:srgbClr val="D28527"/>
      </a:accent4>
      <a:accent5>
        <a:srgbClr val="CE2424"/>
      </a:accent5>
      <a:accent6>
        <a:srgbClr val="37990E"/>
      </a:accent6>
      <a:hlink>
        <a:srgbClr val="0563C1"/>
      </a:hlink>
      <a:folHlink>
        <a:srgbClr val="954F72"/>
      </a:folHlink>
    </a:clrScheme>
    <a:fontScheme name="teach">
      <a:majorFont>
        <a:latin typeface="Candara"/>
        <a:ea typeface="微软雅黑"/>
        <a:cs typeface=""/>
      </a:majorFont>
      <a:minorFont>
        <a:latin typeface="Candar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2401</Words>
  <Application>Microsoft Office PowerPoint</Application>
  <PresentationFormat>宽屏</PresentationFormat>
  <Paragraphs>227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3" baseType="lpstr">
      <vt:lpstr>等线</vt:lpstr>
      <vt:lpstr>Arial</vt:lpstr>
      <vt:lpstr>Candara</vt:lpstr>
      <vt:lpstr>Wingdings</vt:lpstr>
      <vt:lpstr>Office 主题​​</vt:lpstr>
      <vt:lpstr>Rust改写LiteOS-M系统</vt:lpstr>
      <vt:lpstr>汇报目录</vt:lpstr>
      <vt:lpstr>改写背景</vt:lpstr>
      <vt:lpstr>C 语言操作系统的安全问题</vt:lpstr>
      <vt:lpstr>liteOS-M中的安全陷阱</vt:lpstr>
      <vt:lpstr>liteOS-M中的安全陷阱</vt:lpstr>
      <vt:lpstr>为什么选择rust</vt:lpstr>
      <vt:lpstr>相关工作</vt:lpstr>
      <vt:lpstr>LiteOS项目介绍</vt:lpstr>
      <vt:lpstr>LiteOS-M简介</vt:lpstr>
      <vt:lpstr>LiteOS-M简介</vt:lpstr>
      <vt:lpstr>动态内存划分</vt:lpstr>
      <vt:lpstr>动态内存管理</vt:lpstr>
      <vt:lpstr>Rust改写展示</vt:lpstr>
      <vt:lpstr>C与rust的数据类型对应</vt:lpstr>
      <vt:lpstr>条件宏编译</vt:lpstr>
      <vt:lpstr>初始化内存池函数OsMemPoolInit</vt:lpstr>
      <vt:lpstr>初始化内存池函数OsMemPoolInit</vt:lpstr>
      <vt:lpstr>初始化内存池函数OsMemPoolInit</vt:lpstr>
      <vt:lpstr>内存分配函数os_mem_alloc</vt:lpstr>
      <vt:lpstr>内存分配函数os_mem_alloc</vt:lpstr>
      <vt:lpstr>释放动态函数LOS_MemFree</vt:lpstr>
      <vt:lpstr>释放动态内存OsGetRealPtr</vt:lpstr>
      <vt:lpstr>编译测试</vt:lpstr>
      <vt:lpstr>编译运行</vt:lpstr>
      <vt:lpstr>编译运行</vt:lpstr>
      <vt:lpstr>编译运行</vt:lpstr>
      <vt:lpstr>编译运行</vt:lpstr>
      <vt:lpstr>编译运行</vt:lpstr>
      <vt:lpstr>测试程序</vt:lpstr>
      <vt:lpstr>测试程序</vt:lpstr>
      <vt:lpstr>测试程序</vt:lpstr>
      <vt:lpstr>未来展望</vt:lpstr>
      <vt:lpstr>收获与心得</vt:lpstr>
      <vt:lpstr>成果与不足</vt:lpstr>
      <vt:lpstr>未来改进方向</vt:lpstr>
      <vt:lpstr>PowerPoint 演示文稿</vt:lpstr>
      <vt:lpstr>欢迎各位同学提问！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教务处PPT模板001</dc:title>
  <dc:creator>现代教育技术中心</dc:creator>
  <cp:lastModifiedBy>8617321298258</cp:lastModifiedBy>
  <cp:revision>105</cp:revision>
  <dcterms:created xsi:type="dcterms:W3CDTF">2019-08-12T09:30:00Z</dcterms:created>
  <dcterms:modified xsi:type="dcterms:W3CDTF">2024-07-05T19:06:20Z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90F8B9AEA72E4ADDA0B3FA7BDE433E2E_12</vt:lpwstr>
  </property>
  <property fmtid="{D5CDD505-2E9C-101B-9397-08002B2CF9AE}" pid="3" name="KSOProductBuildVer">
    <vt:lpwstr>2052-12.1.0.17133</vt:lpwstr>
  </property>
</Properties>
</file>